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65" r:id="rId2"/>
  </p:sldMasterIdLst>
  <p:notesMasterIdLst>
    <p:notesMasterId r:id="rId84"/>
  </p:notesMasterIdLst>
  <p:sldIdLst>
    <p:sldId id="257" r:id="rId3"/>
    <p:sldId id="351" r:id="rId4"/>
    <p:sldId id="322" r:id="rId5"/>
    <p:sldId id="414" r:id="rId6"/>
    <p:sldId id="415" r:id="rId7"/>
    <p:sldId id="416" r:id="rId8"/>
    <p:sldId id="259" r:id="rId9"/>
    <p:sldId id="260" r:id="rId10"/>
    <p:sldId id="262" r:id="rId11"/>
    <p:sldId id="263" r:id="rId12"/>
    <p:sldId id="264" r:id="rId13"/>
    <p:sldId id="265" r:id="rId14"/>
    <p:sldId id="266" r:id="rId15"/>
    <p:sldId id="267" r:id="rId16"/>
    <p:sldId id="268" r:id="rId17"/>
    <p:sldId id="269" r:id="rId18"/>
    <p:sldId id="270" r:id="rId19"/>
    <p:sldId id="271" r:id="rId20"/>
    <p:sldId id="352" r:id="rId21"/>
    <p:sldId id="272" r:id="rId22"/>
    <p:sldId id="277" r:id="rId23"/>
    <p:sldId id="278" r:id="rId24"/>
    <p:sldId id="279" r:id="rId25"/>
    <p:sldId id="280" r:id="rId26"/>
    <p:sldId id="281" r:id="rId27"/>
    <p:sldId id="282" r:id="rId28"/>
    <p:sldId id="283" r:id="rId29"/>
    <p:sldId id="284" r:id="rId30"/>
    <p:sldId id="285" r:id="rId31"/>
    <p:sldId id="417" r:id="rId32"/>
    <p:sldId id="288" r:id="rId33"/>
    <p:sldId id="289" r:id="rId34"/>
    <p:sldId id="290" r:id="rId35"/>
    <p:sldId id="291" r:id="rId36"/>
    <p:sldId id="292" r:id="rId37"/>
    <p:sldId id="293" r:id="rId38"/>
    <p:sldId id="294" r:id="rId39"/>
    <p:sldId id="357" r:id="rId40"/>
    <p:sldId id="296" r:id="rId41"/>
    <p:sldId id="297" r:id="rId42"/>
    <p:sldId id="298" r:id="rId43"/>
    <p:sldId id="299" r:id="rId44"/>
    <p:sldId id="300" r:id="rId45"/>
    <p:sldId id="301" r:id="rId46"/>
    <p:sldId id="418"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419" r:id="rId60"/>
    <p:sldId id="421" r:id="rId61"/>
    <p:sldId id="423" r:id="rId62"/>
    <p:sldId id="413" r:id="rId63"/>
    <p:sldId id="348" r:id="rId64"/>
    <p:sldId id="349" r:id="rId65"/>
    <p:sldId id="412" r:id="rId66"/>
    <p:sldId id="359" r:id="rId67"/>
    <p:sldId id="401" r:id="rId68"/>
    <p:sldId id="363" r:id="rId69"/>
    <p:sldId id="364" r:id="rId70"/>
    <p:sldId id="365" r:id="rId71"/>
    <p:sldId id="402" r:id="rId72"/>
    <p:sldId id="408" r:id="rId73"/>
    <p:sldId id="409" r:id="rId74"/>
    <p:sldId id="410" r:id="rId75"/>
    <p:sldId id="420" r:id="rId76"/>
    <p:sldId id="369" r:id="rId77"/>
    <p:sldId id="398" r:id="rId78"/>
    <p:sldId id="406" r:id="rId79"/>
    <p:sldId id="399" r:id="rId80"/>
    <p:sldId id="360" r:id="rId81"/>
    <p:sldId id="407" r:id="rId82"/>
    <p:sldId id="403" r:id="rId83"/>
  </p:sldIdLst>
  <p:sldSz cx="12192000" cy="6858000"/>
  <p:notesSz cx="6858000" cy="9144000"/>
  <p:custDataLst>
    <p:tags r:id="rId85"/>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727"/>
    <p:restoredTop sz="94783"/>
  </p:normalViewPr>
  <p:slideViewPr>
    <p:cSldViewPr snapToGrid="0">
      <p:cViewPr varScale="1">
        <p:scale>
          <a:sx n="162" d="100"/>
          <a:sy n="162" d="100"/>
        </p:scale>
        <p:origin x="200" y="7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notesMaster" Target="notesMasters/notesMaster1.xml"/><Relationship Id="rId89" Type="http://schemas.openxmlformats.org/officeDocument/2006/relationships/tableStyles" Target="tableStyles.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5" Type="http://schemas.openxmlformats.org/officeDocument/2006/relationships/slide" Target="slides/slide3.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tags" Target="tags/tag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viewProps" Target="viewProps.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F5436F7-51B4-DD47-9D1F-678FD6D84164}" type="datetimeFigureOut">
              <a:rPr lang="en-US" smtClean="0"/>
              <a:t>7/7/24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8312DDD-F15F-C348-A284-B0E050C280A3}" type="slidenum">
              <a:rPr lang="en-US" smtClean="0"/>
              <a:t>‹#›</a:t>
            </a:fld>
            <a:endParaRPr lang="en-US"/>
          </a:p>
        </p:txBody>
      </p:sp>
    </p:spTree>
    <p:extLst>
      <p:ext uri="{BB962C8B-B14F-4D97-AF65-F5344CB8AC3E}">
        <p14:creationId xmlns:p14="http://schemas.microsoft.com/office/powerpoint/2010/main" val="31000873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4D6F175-4865-435D-BB34-64C925A08DB9}"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19635443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B6C449-B012-4C6F-8CE2-36137D85BA2D}" type="slidenum">
              <a:rPr lang="en-US" smtClean="0"/>
              <a:t>48</a:t>
            </a:fld>
            <a:endParaRPr lang="en-US"/>
          </a:p>
        </p:txBody>
      </p:sp>
    </p:spTree>
    <p:extLst>
      <p:ext uri="{BB962C8B-B14F-4D97-AF65-F5344CB8AC3E}">
        <p14:creationId xmlns:p14="http://schemas.microsoft.com/office/powerpoint/2010/main" val="25458125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B6C449-B012-4C6F-8CE2-36137D85BA2D}" type="slidenum">
              <a:rPr lang="en-US" smtClean="0"/>
              <a:t>49</a:t>
            </a:fld>
            <a:endParaRPr lang="en-US"/>
          </a:p>
        </p:txBody>
      </p:sp>
    </p:spTree>
    <p:extLst>
      <p:ext uri="{BB962C8B-B14F-4D97-AF65-F5344CB8AC3E}">
        <p14:creationId xmlns:p14="http://schemas.microsoft.com/office/powerpoint/2010/main" val="22324862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B6C449-B012-4C6F-8CE2-36137D85BA2D}" type="slidenum">
              <a:rPr lang="en-US" smtClean="0"/>
              <a:t>50</a:t>
            </a:fld>
            <a:endParaRPr lang="en-US"/>
          </a:p>
        </p:txBody>
      </p:sp>
    </p:spTree>
    <p:extLst>
      <p:ext uri="{BB962C8B-B14F-4D97-AF65-F5344CB8AC3E}">
        <p14:creationId xmlns:p14="http://schemas.microsoft.com/office/powerpoint/2010/main" val="29104243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B6C449-B012-4C6F-8CE2-36137D85BA2D}" type="slidenum">
              <a:rPr lang="en-US" smtClean="0"/>
              <a:t>51</a:t>
            </a:fld>
            <a:endParaRPr lang="en-US"/>
          </a:p>
        </p:txBody>
      </p:sp>
    </p:spTree>
    <p:extLst>
      <p:ext uri="{BB962C8B-B14F-4D97-AF65-F5344CB8AC3E}">
        <p14:creationId xmlns:p14="http://schemas.microsoft.com/office/powerpoint/2010/main" val="32526372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B6C449-B012-4C6F-8CE2-36137D85BA2D}" type="slidenum">
              <a:rPr lang="en-US" smtClean="0"/>
              <a:t>52</a:t>
            </a:fld>
            <a:endParaRPr lang="en-US"/>
          </a:p>
        </p:txBody>
      </p:sp>
    </p:spTree>
    <p:extLst>
      <p:ext uri="{BB962C8B-B14F-4D97-AF65-F5344CB8AC3E}">
        <p14:creationId xmlns:p14="http://schemas.microsoft.com/office/powerpoint/2010/main" val="5438531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B6C449-B012-4C6F-8CE2-36137D85BA2D}" type="slidenum">
              <a:rPr lang="en-US" smtClean="0"/>
              <a:t>53</a:t>
            </a:fld>
            <a:endParaRPr lang="en-US"/>
          </a:p>
        </p:txBody>
      </p:sp>
    </p:spTree>
    <p:extLst>
      <p:ext uri="{BB962C8B-B14F-4D97-AF65-F5344CB8AC3E}">
        <p14:creationId xmlns:p14="http://schemas.microsoft.com/office/powerpoint/2010/main" val="34467429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B6C449-B012-4C6F-8CE2-36137D85BA2D}" type="slidenum">
              <a:rPr lang="en-US" smtClean="0"/>
              <a:t>54</a:t>
            </a:fld>
            <a:endParaRPr lang="en-US"/>
          </a:p>
        </p:txBody>
      </p:sp>
    </p:spTree>
    <p:extLst>
      <p:ext uri="{BB962C8B-B14F-4D97-AF65-F5344CB8AC3E}">
        <p14:creationId xmlns:p14="http://schemas.microsoft.com/office/powerpoint/2010/main" val="23727266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B6C449-B012-4C6F-8CE2-36137D85BA2D}" type="slidenum">
              <a:rPr lang="en-US" smtClean="0"/>
              <a:t>55</a:t>
            </a:fld>
            <a:endParaRPr lang="en-US"/>
          </a:p>
        </p:txBody>
      </p:sp>
    </p:spTree>
    <p:extLst>
      <p:ext uri="{BB962C8B-B14F-4D97-AF65-F5344CB8AC3E}">
        <p14:creationId xmlns:p14="http://schemas.microsoft.com/office/powerpoint/2010/main" val="13869707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B6C449-B012-4C6F-8CE2-36137D85BA2D}" type="slidenum">
              <a:rPr lang="en-US" smtClean="0"/>
              <a:t>56</a:t>
            </a:fld>
            <a:endParaRPr lang="en-US"/>
          </a:p>
        </p:txBody>
      </p:sp>
    </p:spTree>
    <p:extLst>
      <p:ext uri="{BB962C8B-B14F-4D97-AF65-F5344CB8AC3E}">
        <p14:creationId xmlns:p14="http://schemas.microsoft.com/office/powerpoint/2010/main" val="19676723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B6C449-B012-4C6F-8CE2-36137D85BA2D}" type="slidenum">
              <a:rPr lang="en-US" smtClean="0"/>
              <a:t>57</a:t>
            </a:fld>
            <a:endParaRPr lang="en-US"/>
          </a:p>
        </p:txBody>
      </p:sp>
    </p:spTree>
    <p:extLst>
      <p:ext uri="{BB962C8B-B14F-4D97-AF65-F5344CB8AC3E}">
        <p14:creationId xmlns:p14="http://schemas.microsoft.com/office/powerpoint/2010/main" val="1602642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B6C449-B012-4C6F-8CE2-36137D85BA2D}" type="slidenum">
              <a:rPr lang="en-US" smtClean="0"/>
              <a:t>18</a:t>
            </a:fld>
            <a:endParaRPr lang="en-US"/>
          </a:p>
        </p:txBody>
      </p:sp>
    </p:spTree>
    <p:extLst>
      <p:ext uri="{BB962C8B-B14F-4D97-AF65-F5344CB8AC3E}">
        <p14:creationId xmlns:p14="http://schemas.microsoft.com/office/powerpoint/2010/main" val="300981266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B6C449-B012-4C6F-8CE2-36137D85BA2D}" type="slidenum">
              <a:rPr lang="en-US" smtClean="0"/>
              <a:t>62</a:t>
            </a:fld>
            <a:endParaRPr lang="en-US"/>
          </a:p>
        </p:txBody>
      </p:sp>
    </p:spTree>
    <p:extLst>
      <p:ext uri="{BB962C8B-B14F-4D97-AF65-F5344CB8AC3E}">
        <p14:creationId xmlns:p14="http://schemas.microsoft.com/office/powerpoint/2010/main" val="29220649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B6C449-B012-4C6F-8CE2-36137D85BA2D}" type="slidenum">
              <a:rPr lang="en-US" smtClean="0"/>
              <a:t>63</a:t>
            </a:fld>
            <a:endParaRPr lang="en-US"/>
          </a:p>
        </p:txBody>
      </p:sp>
    </p:spTree>
    <p:extLst>
      <p:ext uri="{BB962C8B-B14F-4D97-AF65-F5344CB8AC3E}">
        <p14:creationId xmlns:p14="http://schemas.microsoft.com/office/powerpoint/2010/main" val="12116911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B6C449-B012-4C6F-8CE2-36137D85BA2D}" type="slidenum">
              <a:rPr lang="en-US" smtClean="0"/>
              <a:t>32</a:t>
            </a:fld>
            <a:endParaRPr lang="en-US"/>
          </a:p>
        </p:txBody>
      </p:sp>
    </p:spTree>
    <p:extLst>
      <p:ext uri="{BB962C8B-B14F-4D97-AF65-F5344CB8AC3E}">
        <p14:creationId xmlns:p14="http://schemas.microsoft.com/office/powerpoint/2010/main" val="31342531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Fib</a:t>
            </a:r>
            <a:r>
              <a:rPr lang="zh-CN" altLang="en-US" dirty="0"/>
              <a:t> </a:t>
            </a:r>
            <a:r>
              <a:rPr lang="en-US" altLang="zh-CN" dirty="0"/>
              <a:t>number</a:t>
            </a:r>
            <a:endParaRPr lang="en-US" dirty="0"/>
          </a:p>
        </p:txBody>
      </p:sp>
      <p:sp>
        <p:nvSpPr>
          <p:cNvPr id="4" name="Slide Number Placeholder 3"/>
          <p:cNvSpPr>
            <a:spLocks noGrp="1"/>
          </p:cNvSpPr>
          <p:nvPr>
            <p:ph type="sldNum" sz="quarter" idx="5"/>
          </p:nvPr>
        </p:nvSpPr>
        <p:spPr/>
        <p:txBody>
          <a:bodyPr/>
          <a:lstStyle/>
          <a:p>
            <a:fld id="{88312DDD-F15F-C348-A284-B0E050C280A3}" type="slidenum">
              <a:rPr lang="en-US" smtClean="0"/>
              <a:t>36</a:t>
            </a:fld>
            <a:endParaRPr lang="en-US"/>
          </a:p>
        </p:txBody>
      </p:sp>
    </p:spTree>
    <p:extLst>
      <p:ext uri="{BB962C8B-B14F-4D97-AF65-F5344CB8AC3E}">
        <p14:creationId xmlns:p14="http://schemas.microsoft.com/office/powerpoint/2010/main" val="28596508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B6C449-B012-4C6F-8CE2-36137D85BA2D}" type="slidenum">
              <a:rPr lang="en-US" smtClean="0"/>
              <a:t>41</a:t>
            </a:fld>
            <a:endParaRPr lang="en-US"/>
          </a:p>
        </p:txBody>
      </p:sp>
    </p:spTree>
    <p:extLst>
      <p:ext uri="{BB962C8B-B14F-4D97-AF65-F5344CB8AC3E}">
        <p14:creationId xmlns:p14="http://schemas.microsoft.com/office/powerpoint/2010/main" val="32834357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B6C449-B012-4C6F-8CE2-36137D85BA2D}" type="slidenum">
              <a:rPr lang="en-US" smtClean="0"/>
              <a:t>42</a:t>
            </a:fld>
            <a:endParaRPr lang="en-US"/>
          </a:p>
        </p:txBody>
      </p:sp>
    </p:spTree>
    <p:extLst>
      <p:ext uri="{BB962C8B-B14F-4D97-AF65-F5344CB8AC3E}">
        <p14:creationId xmlns:p14="http://schemas.microsoft.com/office/powerpoint/2010/main" val="20842027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B6C449-B012-4C6F-8CE2-36137D85BA2D}" type="slidenum">
              <a:rPr lang="en-US" smtClean="0"/>
              <a:t>43</a:t>
            </a:fld>
            <a:endParaRPr lang="en-US"/>
          </a:p>
        </p:txBody>
      </p:sp>
    </p:spTree>
    <p:extLst>
      <p:ext uri="{BB962C8B-B14F-4D97-AF65-F5344CB8AC3E}">
        <p14:creationId xmlns:p14="http://schemas.microsoft.com/office/powerpoint/2010/main" val="19070056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B6C449-B012-4C6F-8CE2-36137D85BA2D}" type="slidenum">
              <a:rPr lang="en-US" smtClean="0"/>
              <a:t>44</a:t>
            </a:fld>
            <a:endParaRPr lang="en-US"/>
          </a:p>
        </p:txBody>
      </p:sp>
    </p:spTree>
    <p:extLst>
      <p:ext uri="{BB962C8B-B14F-4D97-AF65-F5344CB8AC3E}">
        <p14:creationId xmlns:p14="http://schemas.microsoft.com/office/powerpoint/2010/main" val="34916966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B6C449-B012-4C6F-8CE2-36137D85BA2D}" type="slidenum">
              <a:rPr lang="en-US" smtClean="0"/>
              <a:t>47</a:t>
            </a:fld>
            <a:endParaRPr lang="en-US"/>
          </a:p>
        </p:txBody>
      </p:sp>
    </p:spTree>
    <p:extLst>
      <p:ext uri="{BB962C8B-B14F-4D97-AF65-F5344CB8AC3E}">
        <p14:creationId xmlns:p14="http://schemas.microsoft.com/office/powerpoint/2010/main" val="10174041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371601"/>
            <a:ext cx="10464800" cy="1927225"/>
          </a:xfrm>
        </p:spPr>
        <p:txBody>
          <a:bodyPr anchor="b">
            <a:noAutofit/>
          </a:bodyPr>
          <a:lstStyle>
            <a:lvl1pPr>
              <a:defRPr sz="5400" cap="all" baseline="0">
                <a:solidFill>
                  <a:srgbClr val="002060"/>
                </a:solidFill>
              </a:defRPr>
            </a:lvl1pPr>
          </a:lstStyle>
          <a:p>
            <a:r>
              <a:rPr lang="en-US"/>
              <a:t>Click to edit Master title style</a:t>
            </a:r>
            <a:endParaRPr lang="en-US" dirty="0"/>
          </a:p>
        </p:txBody>
      </p:sp>
      <p:sp>
        <p:nvSpPr>
          <p:cNvPr id="3" name="Subtitle 2"/>
          <p:cNvSpPr>
            <a:spLocks noGrp="1"/>
          </p:cNvSpPr>
          <p:nvPr>
            <p:ph type="subTitle" idx="1"/>
          </p:nvPr>
        </p:nvSpPr>
        <p:spPr>
          <a:xfrm>
            <a:off x="914400" y="3505200"/>
            <a:ext cx="8534400" cy="1752600"/>
          </a:xfrm>
        </p:spPr>
        <p:txBody>
          <a:bodyPr/>
          <a:lstStyle>
            <a:lvl1pPr marL="0" indent="0" algn="l">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cxnSp>
        <p:nvCxnSpPr>
          <p:cNvPr id="8" name="Straight Connector 7"/>
          <p:cNvCxnSpPr/>
          <p:nvPr/>
        </p:nvCxnSpPr>
        <p:spPr>
          <a:xfrm>
            <a:off x="914400" y="3398520"/>
            <a:ext cx="104648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52133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C99405-B69C-BE2C-5967-9C58AEE1D6E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65DABE3-EC15-08B4-65E1-B6CB52CCA3FB}"/>
              </a:ext>
            </a:extLst>
          </p:cNvPr>
          <p:cNvSpPr>
            <a:spLocks noGrp="1"/>
          </p:cNvSpPr>
          <p:nvPr>
            <p:ph type="dt" sz="half" idx="10"/>
          </p:nvPr>
        </p:nvSpPr>
        <p:spPr/>
        <p:txBody>
          <a:bodyPr/>
          <a:lstStyle/>
          <a:p>
            <a:fld id="{E38DE6C2-6349-4555-A9CF-540B69D63D13}" type="datetimeFigureOut">
              <a:rPr lang="en-US" smtClean="0"/>
              <a:t>7/7/24</a:t>
            </a:fld>
            <a:endParaRPr lang="en-US"/>
          </a:p>
        </p:txBody>
      </p:sp>
      <p:sp>
        <p:nvSpPr>
          <p:cNvPr id="4" name="Footer Placeholder 3">
            <a:extLst>
              <a:ext uri="{FF2B5EF4-FFF2-40B4-BE49-F238E27FC236}">
                <a16:creationId xmlns:a16="http://schemas.microsoft.com/office/drawing/2014/main" id="{DF457BF1-D7D6-2074-92B8-B6D704BAFC6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EF8C43B-68CB-1978-4141-B1B4575B323C}"/>
              </a:ext>
            </a:extLst>
          </p:cNvPr>
          <p:cNvSpPr>
            <a:spLocks noGrp="1"/>
          </p:cNvSpPr>
          <p:nvPr>
            <p:ph type="sldNum" sz="quarter" idx="12"/>
          </p:nvPr>
        </p:nvSpPr>
        <p:spPr/>
        <p:txBody>
          <a:bodyPr/>
          <a:lstStyle/>
          <a:p>
            <a:fld id="{D7720E43-EB58-4C89-BE19-B99686B77DF1}" type="slidenum">
              <a:rPr lang="en-US" smtClean="0"/>
              <a:t>‹#›</a:t>
            </a:fld>
            <a:endParaRPr lang="en-US"/>
          </a:p>
        </p:txBody>
      </p:sp>
    </p:spTree>
    <p:extLst>
      <p:ext uri="{BB962C8B-B14F-4D97-AF65-F5344CB8AC3E}">
        <p14:creationId xmlns:p14="http://schemas.microsoft.com/office/powerpoint/2010/main" val="39079508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FDF53EA-DB7F-9804-B0E8-7F73BD5C2821}"/>
              </a:ext>
            </a:extLst>
          </p:cNvPr>
          <p:cNvSpPr>
            <a:spLocks noGrp="1"/>
          </p:cNvSpPr>
          <p:nvPr>
            <p:ph type="dt" sz="half" idx="10"/>
          </p:nvPr>
        </p:nvSpPr>
        <p:spPr/>
        <p:txBody>
          <a:bodyPr/>
          <a:lstStyle/>
          <a:p>
            <a:fld id="{E38DE6C2-6349-4555-A9CF-540B69D63D13}" type="datetimeFigureOut">
              <a:rPr lang="en-US" smtClean="0"/>
              <a:t>7/7/24</a:t>
            </a:fld>
            <a:endParaRPr lang="en-US"/>
          </a:p>
        </p:txBody>
      </p:sp>
      <p:sp>
        <p:nvSpPr>
          <p:cNvPr id="3" name="Footer Placeholder 2">
            <a:extLst>
              <a:ext uri="{FF2B5EF4-FFF2-40B4-BE49-F238E27FC236}">
                <a16:creationId xmlns:a16="http://schemas.microsoft.com/office/drawing/2014/main" id="{C3309689-262A-B4A6-E689-962917D068E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83A94A6-0EA3-4D8E-E06B-9433391AF514}"/>
              </a:ext>
            </a:extLst>
          </p:cNvPr>
          <p:cNvSpPr>
            <a:spLocks noGrp="1"/>
          </p:cNvSpPr>
          <p:nvPr>
            <p:ph type="sldNum" sz="quarter" idx="12"/>
          </p:nvPr>
        </p:nvSpPr>
        <p:spPr/>
        <p:txBody>
          <a:bodyPr/>
          <a:lstStyle/>
          <a:p>
            <a:fld id="{D7720E43-EB58-4C89-BE19-B99686B77DF1}" type="slidenum">
              <a:rPr lang="en-US" smtClean="0"/>
              <a:t>‹#›</a:t>
            </a:fld>
            <a:endParaRPr lang="en-US"/>
          </a:p>
        </p:txBody>
      </p:sp>
    </p:spTree>
    <p:extLst>
      <p:ext uri="{BB962C8B-B14F-4D97-AF65-F5344CB8AC3E}">
        <p14:creationId xmlns:p14="http://schemas.microsoft.com/office/powerpoint/2010/main" val="8442031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3665C1-C693-4052-A5DE-8A4BD3FD250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3924919-AED9-E3E4-6070-DB7D83E3F24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DDF807C-D289-96FA-F3AE-4395136415A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08FE942-43C3-1BDA-3A0F-1CE34EF9198C}"/>
              </a:ext>
            </a:extLst>
          </p:cNvPr>
          <p:cNvSpPr>
            <a:spLocks noGrp="1"/>
          </p:cNvSpPr>
          <p:nvPr>
            <p:ph type="dt" sz="half" idx="10"/>
          </p:nvPr>
        </p:nvSpPr>
        <p:spPr/>
        <p:txBody>
          <a:bodyPr/>
          <a:lstStyle/>
          <a:p>
            <a:fld id="{E38DE6C2-6349-4555-A9CF-540B69D63D13}" type="datetimeFigureOut">
              <a:rPr lang="en-US" smtClean="0"/>
              <a:t>7/7/24</a:t>
            </a:fld>
            <a:endParaRPr lang="en-US"/>
          </a:p>
        </p:txBody>
      </p:sp>
      <p:sp>
        <p:nvSpPr>
          <p:cNvPr id="6" name="Footer Placeholder 5">
            <a:extLst>
              <a:ext uri="{FF2B5EF4-FFF2-40B4-BE49-F238E27FC236}">
                <a16:creationId xmlns:a16="http://schemas.microsoft.com/office/drawing/2014/main" id="{12230B67-B2BC-4781-C21B-43B8D5B4EA3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04054A6-F312-9564-3651-33B7F9680751}"/>
              </a:ext>
            </a:extLst>
          </p:cNvPr>
          <p:cNvSpPr>
            <a:spLocks noGrp="1"/>
          </p:cNvSpPr>
          <p:nvPr>
            <p:ph type="sldNum" sz="quarter" idx="12"/>
          </p:nvPr>
        </p:nvSpPr>
        <p:spPr/>
        <p:txBody>
          <a:bodyPr/>
          <a:lstStyle/>
          <a:p>
            <a:fld id="{D7720E43-EB58-4C89-BE19-B99686B77DF1}" type="slidenum">
              <a:rPr lang="en-US" smtClean="0"/>
              <a:t>‹#›</a:t>
            </a:fld>
            <a:endParaRPr lang="en-US"/>
          </a:p>
        </p:txBody>
      </p:sp>
    </p:spTree>
    <p:extLst>
      <p:ext uri="{BB962C8B-B14F-4D97-AF65-F5344CB8AC3E}">
        <p14:creationId xmlns:p14="http://schemas.microsoft.com/office/powerpoint/2010/main" val="255910011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B179E0-A886-37D7-DFD4-730EB0A362F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6687572-BF8A-B1DF-3996-63EE0251FB0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D84B1D59-2AA3-51D3-ACF0-B7D6790E8A1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70E3094-81D7-BE93-80B3-82CCFE2B8F6A}"/>
              </a:ext>
            </a:extLst>
          </p:cNvPr>
          <p:cNvSpPr>
            <a:spLocks noGrp="1"/>
          </p:cNvSpPr>
          <p:nvPr>
            <p:ph type="dt" sz="half" idx="10"/>
          </p:nvPr>
        </p:nvSpPr>
        <p:spPr/>
        <p:txBody>
          <a:bodyPr/>
          <a:lstStyle/>
          <a:p>
            <a:fld id="{E38DE6C2-6349-4555-A9CF-540B69D63D13}" type="datetimeFigureOut">
              <a:rPr lang="en-US" smtClean="0"/>
              <a:t>7/7/24</a:t>
            </a:fld>
            <a:endParaRPr lang="en-US"/>
          </a:p>
        </p:txBody>
      </p:sp>
      <p:sp>
        <p:nvSpPr>
          <p:cNvPr id="6" name="Footer Placeholder 5">
            <a:extLst>
              <a:ext uri="{FF2B5EF4-FFF2-40B4-BE49-F238E27FC236}">
                <a16:creationId xmlns:a16="http://schemas.microsoft.com/office/drawing/2014/main" id="{C301C968-3C6E-B893-59B1-250FDD847BE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EC8F84D-F51D-6C9F-FFAF-5B810252CB11}"/>
              </a:ext>
            </a:extLst>
          </p:cNvPr>
          <p:cNvSpPr>
            <a:spLocks noGrp="1"/>
          </p:cNvSpPr>
          <p:nvPr>
            <p:ph type="sldNum" sz="quarter" idx="12"/>
          </p:nvPr>
        </p:nvSpPr>
        <p:spPr/>
        <p:txBody>
          <a:bodyPr/>
          <a:lstStyle/>
          <a:p>
            <a:fld id="{D7720E43-EB58-4C89-BE19-B99686B77DF1}" type="slidenum">
              <a:rPr lang="en-US" smtClean="0"/>
              <a:t>‹#›</a:t>
            </a:fld>
            <a:endParaRPr lang="en-US"/>
          </a:p>
        </p:txBody>
      </p:sp>
    </p:spTree>
    <p:extLst>
      <p:ext uri="{BB962C8B-B14F-4D97-AF65-F5344CB8AC3E}">
        <p14:creationId xmlns:p14="http://schemas.microsoft.com/office/powerpoint/2010/main" val="407030496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61A1BC-4D1F-EDF0-2284-FF5EF8D0AFF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FD595C8-8836-01EF-5C74-2619F2AF4D9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F1C30E6-2575-D9C4-51C6-3C3D10A0F085}"/>
              </a:ext>
            </a:extLst>
          </p:cNvPr>
          <p:cNvSpPr>
            <a:spLocks noGrp="1"/>
          </p:cNvSpPr>
          <p:nvPr>
            <p:ph type="dt" sz="half" idx="10"/>
          </p:nvPr>
        </p:nvSpPr>
        <p:spPr/>
        <p:txBody>
          <a:bodyPr/>
          <a:lstStyle/>
          <a:p>
            <a:fld id="{E38DE6C2-6349-4555-A9CF-540B69D63D13}" type="datetimeFigureOut">
              <a:rPr lang="en-US" smtClean="0"/>
              <a:t>7/7/24</a:t>
            </a:fld>
            <a:endParaRPr lang="en-US"/>
          </a:p>
        </p:txBody>
      </p:sp>
      <p:sp>
        <p:nvSpPr>
          <p:cNvPr id="5" name="Footer Placeholder 4">
            <a:extLst>
              <a:ext uri="{FF2B5EF4-FFF2-40B4-BE49-F238E27FC236}">
                <a16:creationId xmlns:a16="http://schemas.microsoft.com/office/drawing/2014/main" id="{3E790ECD-BBA5-15D5-35FA-04C70E73F9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6A23F45-8C3E-53F4-AB4E-0766E16C2799}"/>
              </a:ext>
            </a:extLst>
          </p:cNvPr>
          <p:cNvSpPr>
            <a:spLocks noGrp="1"/>
          </p:cNvSpPr>
          <p:nvPr>
            <p:ph type="sldNum" sz="quarter" idx="12"/>
          </p:nvPr>
        </p:nvSpPr>
        <p:spPr/>
        <p:txBody>
          <a:bodyPr/>
          <a:lstStyle/>
          <a:p>
            <a:fld id="{D7720E43-EB58-4C89-BE19-B99686B77DF1}" type="slidenum">
              <a:rPr lang="en-US" smtClean="0"/>
              <a:t>‹#›</a:t>
            </a:fld>
            <a:endParaRPr lang="en-US"/>
          </a:p>
        </p:txBody>
      </p:sp>
    </p:spTree>
    <p:extLst>
      <p:ext uri="{BB962C8B-B14F-4D97-AF65-F5344CB8AC3E}">
        <p14:creationId xmlns:p14="http://schemas.microsoft.com/office/powerpoint/2010/main" val="258335683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133A726-A730-99A1-207B-070B99770B7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C333F0C-0844-403A-52E8-6F81E33F196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00109CC-3C4D-04E0-14B3-B3556EA92F45}"/>
              </a:ext>
            </a:extLst>
          </p:cNvPr>
          <p:cNvSpPr>
            <a:spLocks noGrp="1"/>
          </p:cNvSpPr>
          <p:nvPr>
            <p:ph type="dt" sz="half" idx="10"/>
          </p:nvPr>
        </p:nvSpPr>
        <p:spPr/>
        <p:txBody>
          <a:bodyPr/>
          <a:lstStyle/>
          <a:p>
            <a:fld id="{E38DE6C2-6349-4555-A9CF-540B69D63D13}" type="datetimeFigureOut">
              <a:rPr lang="en-US" smtClean="0"/>
              <a:t>7/7/24</a:t>
            </a:fld>
            <a:endParaRPr lang="en-US"/>
          </a:p>
        </p:txBody>
      </p:sp>
      <p:sp>
        <p:nvSpPr>
          <p:cNvPr id="5" name="Footer Placeholder 4">
            <a:extLst>
              <a:ext uri="{FF2B5EF4-FFF2-40B4-BE49-F238E27FC236}">
                <a16:creationId xmlns:a16="http://schemas.microsoft.com/office/drawing/2014/main" id="{B425DEC8-4C39-78A5-8536-637794998B4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9DEBEAA-9232-1A84-ABD1-7297AE5241B5}"/>
              </a:ext>
            </a:extLst>
          </p:cNvPr>
          <p:cNvSpPr>
            <a:spLocks noGrp="1"/>
          </p:cNvSpPr>
          <p:nvPr>
            <p:ph type="sldNum" sz="quarter" idx="12"/>
          </p:nvPr>
        </p:nvSpPr>
        <p:spPr/>
        <p:txBody>
          <a:bodyPr/>
          <a:lstStyle/>
          <a:p>
            <a:fld id="{D7720E43-EB58-4C89-BE19-B99686B77DF1}" type="slidenum">
              <a:rPr lang="en-US" smtClean="0"/>
              <a:t>‹#›</a:t>
            </a:fld>
            <a:endParaRPr lang="en-US"/>
          </a:p>
        </p:txBody>
      </p:sp>
    </p:spTree>
    <p:extLst>
      <p:ext uri="{BB962C8B-B14F-4D97-AF65-F5344CB8AC3E}">
        <p14:creationId xmlns:p14="http://schemas.microsoft.com/office/powerpoint/2010/main" val="26512955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152400"/>
            <a:ext cx="10972800" cy="839788"/>
          </a:xfrm>
        </p:spPr>
        <p:txBody>
          <a:bodyPr>
            <a:normAutofit/>
          </a:bodyPr>
          <a:lstStyle>
            <a:lvl1pPr algn="ctr">
              <a:defRPr sz="4400" b="1">
                <a:solidFill>
                  <a:srgbClr val="002060"/>
                </a:solidFill>
              </a:defRPr>
            </a:lvl1pPr>
          </a:lstStyle>
          <a:p>
            <a:r>
              <a:rPr lang="en-US"/>
              <a:t>Click to edit Master title style</a:t>
            </a:r>
            <a:endParaRPr lang="en-US" dirty="0"/>
          </a:p>
        </p:txBody>
      </p:sp>
      <p:sp>
        <p:nvSpPr>
          <p:cNvPr id="3" name="Content Placeholder 2"/>
          <p:cNvSpPr>
            <a:spLocks noGrp="1"/>
          </p:cNvSpPr>
          <p:nvPr>
            <p:ph idx="1"/>
          </p:nvPr>
        </p:nvSpPr>
        <p:spPr>
          <a:xfrm>
            <a:off x="609600" y="1143000"/>
            <a:ext cx="10972800" cy="5334000"/>
          </a:xfrm>
        </p:spPr>
        <p:txBody>
          <a:bodyPr>
            <a:normAutofit/>
          </a:bodyPr>
          <a:lstStyle>
            <a:lvl1pPr>
              <a:defRPr sz="3200"/>
            </a:lvl1pPr>
            <a:lvl2pPr>
              <a:defRPr sz="2800">
                <a:latin typeface="Tahoma" pitchFamily="34" charset="0"/>
                <a:ea typeface="Tahoma" pitchFamily="34" charset="0"/>
                <a:cs typeface="Tahoma" pitchFamily="34" charset="0"/>
              </a:defRPr>
            </a:lvl2pPr>
            <a:lvl3pPr>
              <a:defRPr sz="2400"/>
            </a:lvl3pPr>
            <a:lvl4pPr>
              <a:defRPr sz="2000"/>
            </a:lvl4pPr>
            <a:lvl5pPr>
              <a:defRPr sz="1800"/>
            </a:lvl5pPr>
          </a:lstStyle>
          <a:p>
            <a:pPr lvl="0"/>
            <a:r>
              <a:rPr lang="en-US"/>
              <a:t>Click to edit Master text styles</a:t>
            </a:r>
          </a:p>
          <a:p>
            <a:pPr lvl="1"/>
            <a:r>
              <a:rPr lang="en-US"/>
              <a:t>Second level</a:t>
            </a:r>
          </a:p>
          <a:p>
            <a:pPr lvl="2"/>
            <a:r>
              <a:rPr lang="en-US"/>
              <a:t>Third level</a:t>
            </a:r>
          </a:p>
        </p:txBody>
      </p:sp>
      <p:cxnSp>
        <p:nvCxnSpPr>
          <p:cNvPr id="12" name="Straight Connector 11"/>
          <p:cNvCxnSpPr/>
          <p:nvPr/>
        </p:nvCxnSpPr>
        <p:spPr>
          <a:xfrm>
            <a:off x="304800" y="992188"/>
            <a:ext cx="115824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7" name="Slide Number Placeholder 5"/>
          <p:cNvSpPr>
            <a:spLocks noGrp="1"/>
          </p:cNvSpPr>
          <p:nvPr>
            <p:ph type="sldNum" sz="quarter" idx="12"/>
          </p:nvPr>
        </p:nvSpPr>
        <p:spPr>
          <a:xfrm>
            <a:off x="11582400" y="6528816"/>
            <a:ext cx="609600" cy="329184"/>
          </a:xfrm>
          <a:prstGeom prst="rect">
            <a:avLst/>
          </a:prstGeom>
        </p:spPr>
        <p:txBody>
          <a:bodyPr/>
          <a:lstStyle>
            <a:lvl1pPr>
              <a:defRPr sz="1400">
                <a:effectLst>
                  <a:outerShdw blurRad="38100" dist="38100" dir="2700000" algn="tl">
                    <a:srgbClr val="000000">
                      <a:alpha val="43137"/>
                    </a:srgbClr>
                  </a:outerShdw>
                </a:effectLst>
              </a:defRPr>
            </a:lvl1pPr>
          </a:lstStyle>
          <a:p>
            <a:fld id="{6DA1EED0-1DE3-3342-8577-A8B4F99DA8A3}" type="slidenum">
              <a:rPr lang="en-US" smtClean="0"/>
              <a:t>‹#›</a:t>
            </a:fld>
            <a:endParaRPr lang="en-US"/>
          </a:p>
        </p:txBody>
      </p:sp>
    </p:spTree>
    <p:extLst>
      <p:ext uri="{BB962C8B-B14F-4D97-AF65-F5344CB8AC3E}">
        <p14:creationId xmlns:p14="http://schemas.microsoft.com/office/powerpoint/2010/main" val="22881131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cSld name="Section Title">
    <p:spTree>
      <p:nvGrpSpPr>
        <p:cNvPr id="1" name=""/>
        <p:cNvGrpSpPr/>
        <p:nvPr/>
      </p:nvGrpSpPr>
      <p:grpSpPr>
        <a:xfrm>
          <a:off x="0" y="0"/>
          <a:ext cx="0" cy="0"/>
          <a:chOff x="0" y="0"/>
          <a:chExt cx="0" cy="0"/>
        </a:xfrm>
      </p:grpSpPr>
      <p:sp>
        <p:nvSpPr>
          <p:cNvPr id="2" name="Title 1"/>
          <p:cNvSpPr>
            <a:spLocks noGrp="1"/>
          </p:cNvSpPr>
          <p:nvPr>
            <p:ph type="title"/>
          </p:nvPr>
        </p:nvSpPr>
        <p:spPr>
          <a:xfrm>
            <a:off x="609600" y="2739958"/>
            <a:ext cx="10972800" cy="767276"/>
          </a:xfrm>
          <a:prstGeom prst="rect">
            <a:avLst/>
          </a:prstGeom>
        </p:spPr>
        <p:txBody>
          <a:bodyPr/>
          <a:lstStyle/>
          <a:p>
            <a:r>
              <a:rPr lang="en-US"/>
              <a:t>Click to edit Master title style</a:t>
            </a:r>
            <a:endParaRPr lang="en-US" dirty="0"/>
          </a:p>
        </p:txBody>
      </p:sp>
      <p:sp>
        <p:nvSpPr>
          <p:cNvPr id="5" name="Slide Number Placeholder 4"/>
          <p:cNvSpPr>
            <a:spLocks noGrp="1"/>
          </p:cNvSpPr>
          <p:nvPr>
            <p:ph type="sldNum" sz="quarter" idx="12"/>
          </p:nvPr>
        </p:nvSpPr>
        <p:spPr>
          <a:xfrm>
            <a:off x="9144000" y="6400802"/>
            <a:ext cx="2844800" cy="365125"/>
          </a:xfrm>
        </p:spPr>
        <p:txBody>
          <a:bodyPr/>
          <a:lstStyle/>
          <a:p>
            <a:fld id="{6DA1EED0-1DE3-3342-8577-A8B4F99DA8A3}" type="slidenum">
              <a:rPr lang="en-US" smtClean="0"/>
              <a:t>‹#›</a:t>
            </a:fld>
            <a:endParaRPr lang="en-US"/>
          </a:p>
        </p:txBody>
      </p:sp>
    </p:spTree>
    <p:extLst>
      <p:ext uri="{BB962C8B-B14F-4D97-AF65-F5344CB8AC3E}">
        <p14:creationId xmlns:p14="http://schemas.microsoft.com/office/powerpoint/2010/main" val="21157215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4238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DE9FC2-1617-601B-C1BF-617CFB1A028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9D93239-C662-CAD0-6CE9-9AC8D29C117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5915167-DA43-2FED-F8A1-B529F36AF74D}"/>
              </a:ext>
            </a:extLst>
          </p:cNvPr>
          <p:cNvSpPr>
            <a:spLocks noGrp="1"/>
          </p:cNvSpPr>
          <p:nvPr>
            <p:ph type="dt" sz="half" idx="10"/>
          </p:nvPr>
        </p:nvSpPr>
        <p:spPr/>
        <p:txBody>
          <a:bodyPr/>
          <a:lstStyle/>
          <a:p>
            <a:fld id="{E38DE6C2-6349-4555-A9CF-540B69D63D13}" type="datetimeFigureOut">
              <a:rPr lang="en-US" smtClean="0"/>
              <a:t>7/7/24</a:t>
            </a:fld>
            <a:endParaRPr lang="en-US"/>
          </a:p>
        </p:txBody>
      </p:sp>
      <p:sp>
        <p:nvSpPr>
          <p:cNvPr id="5" name="Footer Placeholder 4">
            <a:extLst>
              <a:ext uri="{FF2B5EF4-FFF2-40B4-BE49-F238E27FC236}">
                <a16:creationId xmlns:a16="http://schemas.microsoft.com/office/drawing/2014/main" id="{20FDAC7A-737B-24E8-C8EC-B1D8ED736D5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0EEBE73-A05E-4E9A-EE3D-F7050400E90B}"/>
              </a:ext>
            </a:extLst>
          </p:cNvPr>
          <p:cNvSpPr>
            <a:spLocks noGrp="1"/>
          </p:cNvSpPr>
          <p:nvPr>
            <p:ph type="sldNum" sz="quarter" idx="12"/>
          </p:nvPr>
        </p:nvSpPr>
        <p:spPr/>
        <p:txBody>
          <a:bodyPr/>
          <a:lstStyle/>
          <a:p>
            <a:fld id="{D7720E43-EB58-4C89-BE19-B99686B77DF1}" type="slidenum">
              <a:rPr lang="en-US" smtClean="0"/>
              <a:t>‹#›</a:t>
            </a:fld>
            <a:endParaRPr lang="en-US"/>
          </a:p>
        </p:txBody>
      </p:sp>
    </p:spTree>
    <p:extLst>
      <p:ext uri="{BB962C8B-B14F-4D97-AF65-F5344CB8AC3E}">
        <p14:creationId xmlns:p14="http://schemas.microsoft.com/office/powerpoint/2010/main" val="16739265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0105BF-5BD1-A418-1494-E53C580AE44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42CEC1F-A2A9-E916-1849-192A58100E2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4856707-895F-8A5D-D305-F6FD0013F199}"/>
              </a:ext>
            </a:extLst>
          </p:cNvPr>
          <p:cNvSpPr>
            <a:spLocks noGrp="1"/>
          </p:cNvSpPr>
          <p:nvPr>
            <p:ph type="dt" sz="half" idx="10"/>
          </p:nvPr>
        </p:nvSpPr>
        <p:spPr/>
        <p:txBody>
          <a:bodyPr/>
          <a:lstStyle/>
          <a:p>
            <a:fld id="{E38DE6C2-6349-4555-A9CF-540B69D63D13}" type="datetimeFigureOut">
              <a:rPr lang="en-US" smtClean="0"/>
              <a:t>7/7/24</a:t>
            </a:fld>
            <a:endParaRPr lang="en-US"/>
          </a:p>
        </p:txBody>
      </p:sp>
      <p:sp>
        <p:nvSpPr>
          <p:cNvPr id="5" name="Footer Placeholder 4">
            <a:extLst>
              <a:ext uri="{FF2B5EF4-FFF2-40B4-BE49-F238E27FC236}">
                <a16:creationId xmlns:a16="http://schemas.microsoft.com/office/drawing/2014/main" id="{62C0B081-676F-832E-62C3-89ABA2B4BA0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94A689-1456-231B-D52E-860EA71F24CE}"/>
              </a:ext>
            </a:extLst>
          </p:cNvPr>
          <p:cNvSpPr>
            <a:spLocks noGrp="1"/>
          </p:cNvSpPr>
          <p:nvPr>
            <p:ph type="sldNum" sz="quarter" idx="12"/>
          </p:nvPr>
        </p:nvSpPr>
        <p:spPr/>
        <p:txBody>
          <a:bodyPr/>
          <a:lstStyle/>
          <a:p>
            <a:fld id="{D7720E43-EB58-4C89-BE19-B99686B77DF1}" type="slidenum">
              <a:rPr lang="en-US" smtClean="0"/>
              <a:t>‹#›</a:t>
            </a:fld>
            <a:endParaRPr lang="en-US"/>
          </a:p>
        </p:txBody>
      </p:sp>
    </p:spTree>
    <p:extLst>
      <p:ext uri="{BB962C8B-B14F-4D97-AF65-F5344CB8AC3E}">
        <p14:creationId xmlns:p14="http://schemas.microsoft.com/office/powerpoint/2010/main" val="2189917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F0136-E040-8290-661E-3683CC98B6E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7542101-C3FC-BC71-9018-A6AA94F178E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23AF7B1-3CA5-8AA1-5769-6F4039E5D583}"/>
              </a:ext>
            </a:extLst>
          </p:cNvPr>
          <p:cNvSpPr>
            <a:spLocks noGrp="1"/>
          </p:cNvSpPr>
          <p:nvPr>
            <p:ph type="dt" sz="half" idx="10"/>
          </p:nvPr>
        </p:nvSpPr>
        <p:spPr/>
        <p:txBody>
          <a:bodyPr/>
          <a:lstStyle/>
          <a:p>
            <a:fld id="{E38DE6C2-6349-4555-A9CF-540B69D63D13}" type="datetimeFigureOut">
              <a:rPr lang="en-US" smtClean="0"/>
              <a:t>7/7/24</a:t>
            </a:fld>
            <a:endParaRPr lang="en-US"/>
          </a:p>
        </p:txBody>
      </p:sp>
      <p:sp>
        <p:nvSpPr>
          <p:cNvPr id="5" name="Footer Placeholder 4">
            <a:extLst>
              <a:ext uri="{FF2B5EF4-FFF2-40B4-BE49-F238E27FC236}">
                <a16:creationId xmlns:a16="http://schemas.microsoft.com/office/drawing/2014/main" id="{62456A3F-2F42-9DAD-21ED-A4852C58945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61D2E46-FBA6-DD2A-2AD1-039CD08FEC08}"/>
              </a:ext>
            </a:extLst>
          </p:cNvPr>
          <p:cNvSpPr>
            <a:spLocks noGrp="1"/>
          </p:cNvSpPr>
          <p:nvPr>
            <p:ph type="sldNum" sz="quarter" idx="12"/>
          </p:nvPr>
        </p:nvSpPr>
        <p:spPr/>
        <p:txBody>
          <a:bodyPr/>
          <a:lstStyle/>
          <a:p>
            <a:fld id="{D7720E43-EB58-4C89-BE19-B99686B77DF1}" type="slidenum">
              <a:rPr lang="en-US" smtClean="0"/>
              <a:t>‹#›</a:t>
            </a:fld>
            <a:endParaRPr lang="en-US"/>
          </a:p>
        </p:txBody>
      </p:sp>
    </p:spTree>
    <p:extLst>
      <p:ext uri="{BB962C8B-B14F-4D97-AF65-F5344CB8AC3E}">
        <p14:creationId xmlns:p14="http://schemas.microsoft.com/office/powerpoint/2010/main" val="36346675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D9BE87-ECA2-843C-D3FE-B645D1A9A97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F505DA5-FE05-E26D-FD67-16C092EDAE2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A875957-6F90-25BF-4DA0-9CCE1D5CE27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FF14785-F000-9621-C2E4-7CB8F23F0F59}"/>
              </a:ext>
            </a:extLst>
          </p:cNvPr>
          <p:cNvSpPr>
            <a:spLocks noGrp="1"/>
          </p:cNvSpPr>
          <p:nvPr>
            <p:ph type="dt" sz="half" idx="10"/>
          </p:nvPr>
        </p:nvSpPr>
        <p:spPr/>
        <p:txBody>
          <a:bodyPr/>
          <a:lstStyle/>
          <a:p>
            <a:fld id="{E38DE6C2-6349-4555-A9CF-540B69D63D13}" type="datetimeFigureOut">
              <a:rPr lang="en-US" smtClean="0"/>
              <a:t>7/7/24</a:t>
            </a:fld>
            <a:endParaRPr lang="en-US"/>
          </a:p>
        </p:txBody>
      </p:sp>
      <p:sp>
        <p:nvSpPr>
          <p:cNvPr id="6" name="Footer Placeholder 5">
            <a:extLst>
              <a:ext uri="{FF2B5EF4-FFF2-40B4-BE49-F238E27FC236}">
                <a16:creationId xmlns:a16="http://schemas.microsoft.com/office/drawing/2014/main" id="{792919FE-D943-CCA0-7123-203061CF6D0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A6A64F5-DFE0-8780-3DE9-69C4C072848C}"/>
              </a:ext>
            </a:extLst>
          </p:cNvPr>
          <p:cNvSpPr>
            <a:spLocks noGrp="1"/>
          </p:cNvSpPr>
          <p:nvPr>
            <p:ph type="sldNum" sz="quarter" idx="12"/>
          </p:nvPr>
        </p:nvSpPr>
        <p:spPr/>
        <p:txBody>
          <a:bodyPr/>
          <a:lstStyle/>
          <a:p>
            <a:fld id="{D7720E43-EB58-4C89-BE19-B99686B77DF1}" type="slidenum">
              <a:rPr lang="en-US" smtClean="0"/>
              <a:t>‹#›</a:t>
            </a:fld>
            <a:endParaRPr lang="en-US"/>
          </a:p>
        </p:txBody>
      </p:sp>
    </p:spTree>
    <p:extLst>
      <p:ext uri="{BB962C8B-B14F-4D97-AF65-F5344CB8AC3E}">
        <p14:creationId xmlns:p14="http://schemas.microsoft.com/office/powerpoint/2010/main" val="399245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A90CCA-BA0C-2C46-5EAA-231F10FA617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8AF8EE4-73C7-B710-B547-2C576ED8DEE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F995680-A856-87C3-3989-53B0F67F457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7E4292A-0672-9EB4-25BB-D91AB31EC32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0326D4-8795-3A5E-EEC3-BF52E33BE21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07065C2-60C9-FFB2-912C-CFB57601BFD6}"/>
              </a:ext>
            </a:extLst>
          </p:cNvPr>
          <p:cNvSpPr>
            <a:spLocks noGrp="1"/>
          </p:cNvSpPr>
          <p:nvPr>
            <p:ph type="dt" sz="half" idx="10"/>
          </p:nvPr>
        </p:nvSpPr>
        <p:spPr/>
        <p:txBody>
          <a:bodyPr/>
          <a:lstStyle/>
          <a:p>
            <a:fld id="{E38DE6C2-6349-4555-A9CF-540B69D63D13}" type="datetimeFigureOut">
              <a:rPr lang="en-US" smtClean="0"/>
              <a:t>7/7/24</a:t>
            </a:fld>
            <a:endParaRPr lang="en-US"/>
          </a:p>
        </p:txBody>
      </p:sp>
      <p:sp>
        <p:nvSpPr>
          <p:cNvPr id="8" name="Footer Placeholder 7">
            <a:extLst>
              <a:ext uri="{FF2B5EF4-FFF2-40B4-BE49-F238E27FC236}">
                <a16:creationId xmlns:a16="http://schemas.microsoft.com/office/drawing/2014/main" id="{0FB84027-CC1A-BDB8-569E-BFECA2B9108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5A4FA43-0876-CB51-CEA6-127A9256FFE2}"/>
              </a:ext>
            </a:extLst>
          </p:cNvPr>
          <p:cNvSpPr>
            <a:spLocks noGrp="1"/>
          </p:cNvSpPr>
          <p:nvPr>
            <p:ph type="sldNum" sz="quarter" idx="12"/>
          </p:nvPr>
        </p:nvSpPr>
        <p:spPr/>
        <p:txBody>
          <a:bodyPr/>
          <a:lstStyle/>
          <a:p>
            <a:fld id="{D7720E43-EB58-4C89-BE19-B99686B77DF1}" type="slidenum">
              <a:rPr lang="en-US" smtClean="0"/>
              <a:t>‹#›</a:t>
            </a:fld>
            <a:endParaRPr lang="en-US"/>
          </a:p>
        </p:txBody>
      </p:sp>
    </p:spTree>
    <p:extLst>
      <p:ext uri="{BB962C8B-B14F-4D97-AF65-F5344CB8AC3E}">
        <p14:creationId xmlns:p14="http://schemas.microsoft.com/office/powerpoint/2010/main" val="124729366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3" Type="http://schemas.openxmlformats.org/officeDocument/2006/relationships/slideLayout" Target="../slideLayouts/slideLayout7.xml"/><Relationship Id="rId7" Type="http://schemas.openxmlformats.org/officeDocument/2006/relationships/slideLayout" Target="../slideLayouts/slideLayout11.xml"/><Relationship Id="rId12" Type="http://schemas.openxmlformats.org/officeDocument/2006/relationships/theme" Target="../theme/theme2.xml"/><Relationship Id="rId2" Type="http://schemas.openxmlformats.org/officeDocument/2006/relationships/slideLayout" Target="../slideLayouts/slideLayout6.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5" Type="http://schemas.openxmlformats.org/officeDocument/2006/relationships/slideLayout" Target="../slideLayouts/slideLayout9.xml"/><Relationship Id="rId10" Type="http://schemas.openxmlformats.org/officeDocument/2006/relationships/slideLayout" Target="../slideLayouts/slideLayout14.xml"/><Relationship Id="rId4" Type="http://schemas.openxmlformats.org/officeDocument/2006/relationships/slideLayout" Target="../slideLayouts/slideLayout8.xml"/><Relationship Id="rId9"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152400"/>
            <a:ext cx="10972800" cy="990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09600" y="1371600"/>
            <a:ext cx="10972800" cy="4876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1913331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Lst>
  <p:txStyles>
    <p:titleStyle>
      <a:lvl1pPr algn="l" defTabSz="914400" rtl="0" eaLnBrk="1" latinLnBrk="0" hangingPunct="1">
        <a:spcBef>
          <a:spcPct val="0"/>
        </a:spcBef>
        <a:buNone/>
        <a:defRPr sz="4400" kern="1200" spc="-100" baseline="0">
          <a:solidFill>
            <a:srgbClr val="002060"/>
          </a:solidFill>
          <a:effectLst>
            <a:outerShdw blurRad="38100" dist="38100" dir="2700000" algn="tl">
              <a:srgbClr val="000000">
                <a:alpha val="43137"/>
              </a:srgbClr>
            </a:outerShdw>
          </a:effectLst>
          <a:latin typeface="+mj-lt"/>
          <a:ea typeface="+mj-ea"/>
          <a:cs typeface="+mj-cs"/>
        </a:defRPr>
      </a:lvl1pPr>
    </p:titleStyle>
    <p:bodyStyle>
      <a:lvl1pPr marL="182880" indent="-182880" algn="l" defTabSz="914400" rtl="0" eaLnBrk="1" latinLnBrk="0" hangingPunct="1">
        <a:spcBef>
          <a:spcPct val="20000"/>
        </a:spcBef>
        <a:buClr>
          <a:schemeClr val="accent1"/>
        </a:buClr>
        <a:buSzPct val="85000"/>
        <a:buFont typeface="Arial" pitchFamily="34" charset="0"/>
        <a:buChar char="•"/>
        <a:defRPr sz="2800" kern="1200">
          <a:solidFill>
            <a:schemeClr val="tx1"/>
          </a:solidFill>
          <a:effectLst/>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400" kern="1200">
          <a:solidFill>
            <a:srgbClr val="002060"/>
          </a:solidFill>
          <a:effectLst/>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2000" kern="1200">
          <a:solidFill>
            <a:schemeClr val="tx1"/>
          </a:solidFill>
          <a:effectLst/>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800" kern="1200">
          <a:solidFill>
            <a:schemeClr val="tx1"/>
          </a:solidFill>
          <a:effectLst/>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600" kern="1200" baseline="0">
          <a:solidFill>
            <a:schemeClr val="tx1"/>
          </a:solidFill>
          <a:effectLst/>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EB2A144-FAED-55CA-00F7-DBFA44B9038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C4BF247-B299-AC61-8BBA-3A4A6EBA016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33A4269-9FE5-B012-828F-75FC0D08F87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38DE6C2-6349-4555-A9CF-540B69D63D13}" type="datetimeFigureOut">
              <a:rPr lang="en-US" smtClean="0"/>
              <a:t>7/7/24</a:t>
            </a:fld>
            <a:endParaRPr lang="en-US"/>
          </a:p>
        </p:txBody>
      </p:sp>
      <p:sp>
        <p:nvSpPr>
          <p:cNvPr id="5" name="Footer Placeholder 4">
            <a:extLst>
              <a:ext uri="{FF2B5EF4-FFF2-40B4-BE49-F238E27FC236}">
                <a16:creationId xmlns:a16="http://schemas.microsoft.com/office/drawing/2014/main" id="{99E383DF-5BF1-7E5D-0230-4B1BF3E54A5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E3201BD-A1D3-01CC-AEE2-5294BD3D9FF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7720E43-EB58-4C89-BE19-B99686B77DF1}" type="slidenum">
              <a:rPr lang="en-US" smtClean="0"/>
              <a:t>‹#›</a:t>
            </a:fld>
            <a:endParaRPr lang="en-US"/>
          </a:p>
        </p:txBody>
      </p:sp>
    </p:spTree>
    <p:extLst>
      <p:ext uri="{BB962C8B-B14F-4D97-AF65-F5344CB8AC3E}">
        <p14:creationId xmlns:p14="http://schemas.microsoft.com/office/powerpoint/2010/main" val="1687834633"/>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shichang@ucla.edu"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hyperlink" Target="https://github.com/reichlab/covid19-forecast-hub/tree/master/data-processed" TargetMode="External"/><Relationship Id="rId1" Type="http://schemas.openxmlformats.org/officeDocument/2006/relationships/slideLayout" Target="../slideLayouts/slideLayout2.xml"/><Relationship Id="rId4" Type="http://schemas.openxmlformats.org/officeDocument/2006/relationships/image" Target="../media/image8.tif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simple.wikipedia.org/wiki/List_of_U.S._states_by_population" TargetMode="External"/><Relationship Id="rId2" Type="http://schemas.openxmlformats.org/officeDocument/2006/relationships/hyperlink" Target="https://github.com/CSSEGISandData/COVID-19/tree/master/csse_covid_19_data"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image" Target="../media/image17.tif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image" Target="../media/image18.tif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slideLayout" Target="../slideLayouts/slideLayout4.xml"/><Relationship Id="rId3" Type="http://schemas.openxmlformats.org/officeDocument/2006/relationships/tags" Target="../tags/tag4.xml"/><Relationship Id="rId7" Type="http://schemas.openxmlformats.org/officeDocument/2006/relationships/tags" Target="../tags/tag8.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tags" Target="../tags/tag7.xml"/><Relationship Id="rId11" Type="http://schemas.openxmlformats.org/officeDocument/2006/relationships/image" Target="../media/image24.png"/><Relationship Id="rId5" Type="http://schemas.openxmlformats.org/officeDocument/2006/relationships/tags" Target="../tags/tag6.xml"/><Relationship Id="rId10" Type="http://schemas.openxmlformats.org/officeDocument/2006/relationships/image" Target="../media/image23.png"/><Relationship Id="rId4" Type="http://schemas.openxmlformats.org/officeDocument/2006/relationships/tags" Target="../tags/tag5.xml"/><Relationship Id="rId9" Type="http://schemas.openxmlformats.org/officeDocument/2006/relationships/image" Target="../media/image2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 Id="rId9" Type="http://schemas.openxmlformats.org/officeDocument/2006/relationships/image" Target="../media/image36.png"/></Relationships>
</file>

<file path=ppt/slides/_rels/slide39.xml.rels><?xml version="1.0" encoding="UTF-8" standalone="yes"?>
<Relationships xmlns="http://schemas.openxmlformats.org/package/2006/relationships"><Relationship Id="rId2" Type="http://schemas.openxmlformats.org/officeDocument/2006/relationships/image" Target="../media/image27.tif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hyperlink" Target="https://people.duke.edu/~rnau/arimrule.htm"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8" Type="http://schemas.openxmlformats.org/officeDocument/2006/relationships/slideLayout" Target="../slideLayouts/slideLayout4.xml"/><Relationship Id="rId3" Type="http://schemas.openxmlformats.org/officeDocument/2006/relationships/tags" Target="../tags/tag11.xml"/><Relationship Id="rId7" Type="http://schemas.openxmlformats.org/officeDocument/2006/relationships/tags" Target="../tags/tag15.xml"/><Relationship Id="rId2" Type="http://schemas.openxmlformats.org/officeDocument/2006/relationships/tags" Target="../tags/tag10.xml"/><Relationship Id="rId1" Type="http://schemas.openxmlformats.org/officeDocument/2006/relationships/tags" Target="../tags/tag9.xml"/><Relationship Id="rId6" Type="http://schemas.openxmlformats.org/officeDocument/2006/relationships/tags" Target="../tags/tag14.xml"/><Relationship Id="rId11" Type="http://schemas.openxmlformats.org/officeDocument/2006/relationships/image" Target="../media/image24.png"/><Relationship Id="rId5" Type="http://schemas.openxmlformats.org/officeDocument/2006/relationships/tags" Target="../tags/tag13.xml"/><Relationship Id="rId10" Type="http://schemas.openxmlformats.org/officeDocument/2006/relationships/image" Target="../media/image23.png"/><Relationship Id="rId4" Type="http://schemas.openxmlformats.org/officeDocument/2006/relationships/tags" Target="../tags/tag12.xml"/><Relationship Id="rId9" Type="http://schemas.openxmlformats.org/officeDocument/2006/relationships/image" Target="../media/image22.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hyperlink" Target="https://covid19.uclaml.org/model.html"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hyperlink" Target="https://covid19.uclaml.org/model.html" TargetMode="External"/></Relationships>
</file>

<file path=ppt/slides/_rels/slide49.xml.rels><?xml version="1.0" encoding="UTF-8" standalone="yes"?>
<Relationships xmlns="http://schemas.openxmlformats.org/package/2006/relationships"><Relationship Id="rId3" Type="http://schemas.openxmlformats.org/officeDocument/2006/relationships/hyperlink" Target="https://covid19.uclaml.org/model.html"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hyperlink" Target="https://covid19.uclaml.org/model.html"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8.tiff"/></Relationships>
</file>

<file path=ppt/slides/_rels/slide5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28.tiff"/><Relationship Id="rId4" Type="http://schemas.openxmlformats.org/officeDocument/2006/relationships/hyperlink" Target="https://covid19.uclaml.org/model.html" TargetMode="External"/></Relationships>
</file>

<file path=ppt/slides/_rels/slide52.xml.rels><?xml version="1.0" encoding="UTF-8" standalone="yes"?>
<Relationships xmlns="http://schemas.openxmlformats.org/package/2006/relationships"><Relationship Id="rId7" Type="http://schemas.openxmlformats.org/officeDocument/2006/relationships/image" Target="../media/image28.tiff"/><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53.xml.rels><?xml version="1.0" encoding="UTF-8" standalone="yes"?>
<Relationships xmlns="http://schemas.openxmlformats.org/package/2006/relationships"><Relationship Id="rId8" Type="http://schemas.openxmlformats.org/officeDocument/2006/relationships/image" Target="../media/image28.tiff"/><Relationship Id="rId7" Type="http://schemas.openxmlformats.org/officeDocument/2006/relationships/image" Target="../media/image51.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5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38.gif"/></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9.tiff"/><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8" Type="http://schemas.openxmlformats.org/officeDocument/2006/relationships/slideLayout" Target="../slideLayouts/slideLayout4.xml"/><Relationship Id="rId3" Type="http://schemas.openxmlformats.org/officeDocument/2006/relationships/tags" Target="../tags/tag18.xml"/><Relationship Id="rId7" Type="http://schemas.openxmlformats.org/officeDocument/2006/relationships/tags" Target="../tags/tag22.xml"/><Relationship Id="rId2" Type="http://schemas.openxmlformats.org/officeDocument/2006/relationships/tags" Target="../tags/tag17.xml"/><Relationship Id="rId1" Type="http://schemas.openxmlformats.org/officeDocument/2006/relationships/tags" Target="../tags/tag16.xml"/><Relationship Id="rId6" Type="http://schemas.openxmlformats.org/officeDocument/2006/relationships/tags" Target="../tags/tag21.xml"/><Relationship Id="rId11" Type="http://schemas.openxmlformats.org/officeDocument/2006/relationships/image" Target="../media/image24.png"/><Relationship Id="rId5" Type="http://schemas.openxmlformats.org/officeDocument/2006/relationships/tags" Target="../tags/tag20.xml"/><Relationship Id="rId10" Type="http://schemas.openxmlformats.org/officeDocument/2006/relationships/image" Target="../media/image23.png"/><Relationship Id="rId4" Type="http://schemas.openxmlformats.org/officeDocument/2006/relationships/tags" Target="../tags/tag19.xml"/><Relationship Id="rId9" Type="http://schemas.openxmlformats.org/officeDocument/2006/relationships/image" Target="../media/image22.png"/></Relationships>
</file>

<file path=ppt/slides/_rels/slide59.xml.rels><?xml version="1.0" encoding="UTF-8" standalone="yes"?>
<Relationships xmlns="http://schemas.openxmlformats.org/package/2006/relationships"><Relationship Id="rId2" Type="http://schemas.openxmlformats.org/officeDocument/2006/relationships/image" Target="../media/image40.tif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2.tiff"/><Relationship Id="rId2" Type="http://schemas.openxmlformats.org/officeDocument/2006/relationships/image" Target="../media/image41.tiff"/><Relationship Id="rId1" Type="http://schemas.openxmlformats.org/officeDocument/2006/relationships/slideLayout" Target="../slideLayouts/slideLayout2.xml"/><Relationship Id="rId4" Type="http://schemas.openxmlformats.org/officeDocument/2006/relationships/hyperlink" Target="https://colah.github.io/posts/2015-08-Understanding-LSTMs/" TargetMode="Externa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43.tiff"/><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75.png"/><Relationship Id="rId4" Type="http://schemas.openxmlformats.org/officeDocument/2006/relationships/image" Target="../media/image74.png"/></Relationships>
</file>

<file path=ppt/slides/_rels/slide63.xml.rels><?xml version="1.0" encoding="UTF-8" standalone="yes"?>
<Relationships xmlns="http://schemas.openxmlformats.org/package/2006/relationships"><Relationship Id="rId3" Type="http://schemas.openxmlformats.org/officeDocument/2006/relationships/image" Target="../media/image44.tiff"/><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45.tiff"/></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54.jp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8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600200" y="1"/>
            <a:ext cx="8991600" cy="1927225"/>
          </a:xfrm>
        </p:spPr>
        <p:txBody>
          <a:bodyPr>
            <a:noAutofit/>
          </a:bodyPr>
          <a:lstStyle/>
          <a:p>
            <a:pPr algn="ctr"/>
            <a:r>
              <a:rPr lang="en-US" sz="4800" dirty="0"/>
              <a:t>CS97: Introduction to Data Science</a:t>
            </a:r>
          </a:p>
        </p:txBody>
      </p:sp>
      <p:sp>
        <p:nvSpPr>
          <p:cNvPr id="3" name="Subtitle 2"/>
          <p:cNvSpPr>
            <a:spLocks noGrp="1"/>
          </p:cNvSpPr>
          <p:nvPr>
            <p:ph type="subTitle" idx="1"/>
          </p:nvPr>
        </p:nvSpPr>
        <p:spPr>
          <a:xfrm>
            <a:off x="2819400" y="3581400"/>
            <a:ext cx="6400800" cy="2895600"/>
          </a:xfrm>
        </p:spPr>
        <p:txBody>
          <a:bodyPr>
            <a:normAutofit/>
          </a:bodyPr>
          <a:lstStyle/>
          <a:p>
            <a:pPr algn="ctr"/>
            <a:endParaRPr lang="en-US" sz="3000" b="1" dirty="0"/>
          </a:p>
          <a:p>
            <a:pPr algn="ctr"/>
            <a:r>
              <a:rPr lang="en-US" sz="3000" b="1" dirty="0"/>
              <a:t>Instructor: </a:t>
            </a:r>
            <a:r>
              <a:rPr lang="en-US" sz="3000" b="1" dirty="0" err="1"/>
              <a:t>Shichang</a:t>
            </a:r>
            <a:r>
              <a:rPr lang="en-US" sz="3000" b="1" dirty="0"/>
              <a:t> Zhang</a:t>
            </a:r>
            <a:endParaRPr lang="en-US" sz="3000" b="1" dirty="0">
              <a:cs typeface="Calibri"/>
            </a:endParaRPr>
          </a:p>
          <a:p>
            <a:pPr algn="ctr"/>
            <a:r>
              <a:rPr lang="en-US" sz="2400" dirty="0">
                <a:hlinkClick r:id="rId3"/>
              </a:rPr>
              <a:t>shichang@ucla.edu</a:t>
            </a:r>
            <a:r>
              <a:rPr lang="en-US" sz="2400" dirty="0"/>
              <a:t> </a:t>
            </a:r>
            <a:endParaRPr lang="en-US" sz="3200" dirty="0"/>
          </a:p>
        </p:txBody>
      </p:sp>
      <p:sp>
        <p:nvSpPr>
          <p:cNvPr id="5" name="Rectangle 2"/>
          <p:cNvSpPr txBox="1">
            <a:spLocks noChangeArrowheads="1"/>
          </p:cNvSpPr>
          <p:nvPr/>
        </p:nvSpPr>
        <p:spPr bwMode="auto">
          <a:xfrm>
            <a:off x="509847" y="2438400"/>
            <a:ext cx="10385367"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lvl1pPr algn="ctr" rtl="0" eaLnBrk="0" fontAlgn="base" hangingPunct="0">
              <a:spcBef>
                <a:spcPct val="0"/>
              </a:spcBef>
              <a:spcAft>
                <a:spcPct val="0"/>
              </a:spcAft>
              <a:defRPr sz="3600" b="1">
                <a:solidFill>
                  <a:schemeClr val="tx2"/>
                </a:solidFill>
                <a:latin typeface="+mj-lt"/>
                <a:ea typeface="+mj-ea"/>
                <a:cs typeface="+mj-cs"/>
              </a:defRPr>
            </a:lvl1pPr>
            <a:lvl2pPr algn="ctr" rtl="0" eaLnBrk="0" fontAlgn="base" hangingPunct="0">
              <a:spcBef>
                <a:spcPct val="0"/>
              </a:spcBef>
              <a:spcAft>
                <a:spcPct val="0"/>
              </a:spcAft>
              <a:defRPr sz="3600" b="1">
                <a:solidFill>
                  <a:schemeClr val="tx2"/>
                </a:solidFill>
                <a:latin typeface="Tahoma" pitchFamily="34" charset="0"/>
              </a:defRPr>
            </a:lvl2pPr>
            <a:lvl3pPr algn="ctr" rtl="0" eaLnBrk="0" fontAlgn="base" hangingPunct="0">
              <a:spcBef>
                <a:spcPct val="0"/>
              </a:spcBef>
              <a:spcAft>
                <a:spcPct val="0"/>
              </a:spcAft>
              <a:defRPr sz="3600" b="1">
                <a:solidFill>
                  <a:schemeClr val="tx2"/>
                </a:solidFill>
                <a:latin typeface="Tahoma" pitchFamily="34" charset="0"/>
              </a:defRPr>
            </a:lvl3pPr>
            <a:lvl4pPr algn="ctr" rtl="0" eaLnBrk="0" fontAlgn="base" hangingPunct="0">
              <a:spcBef>
                <a:spcPct val="0"/>
              </a:spcBef>
              <a:spcAft>
                <a:spcPct val="0"/>
              </a:spcAft>
              <a:defRPr sz="3600" b="1">
                <a:solidFill>
                  <a:schemeClr val="tx2"/>
                </a:solidFill>
                <a:latin typeface="Tahoma" pitchFamily="34" charset="0"/>
              </a:defRPr>
            </a:lvl4pPr>
            <a:lvl5pPr algn="ctr" rtl="0" eaLnBrk="0" fontAlgn="base" hangingPunct="0">
              <a:spcBef>
                <a:spcPct val="0"/>
              </a:spcBef>
              <a:spcAft>
                <a:spcPct val="0"/>
              </a:spcAft>
              <a:defRPr sz="3600" b="1">
                <a:solidFill>
                  <a:schemeClr val="tx2"/>
                </a:solidFill>
                <a:latin typeface="Tahoma" pitchFamily="34" charset="0"/>
              </a:defRPr>
            </a:lvl5pPr>
            <a:lvl6pPr marL="457200" algn="ctr" rtl="0" fontAlgn="base">
              <a:spcBef>
                <a:spcPct val="0"/>
              </a:spcBef>
              <a:spcAft>
                <a:spcPct val="0"/>
              </a:spcAft>
              <a:defRPr sz="3600" b="1">
                <a:solidFill>
                  <a:schemeClr val="tx2"/>
                </a:solidFill>
                <a:latin typeface="Tahoma" pitchFamily="34" charset="0"/>
              </a:defRPr>
            </a:lvl6pPr>
            <a:lvl7pPr marL="914400" algn="ctr" rtl="0" fontAlgn="base">
              <a:spcBef>
                <a:spcPct val="0"/>
              </a:spcBef>
              <a:spcAft>
                <a:spcPct val="0"/>
              </a:spcAft>
              <a:defRPr sz="3600" b="1">
                <a:solidFill>
                  <a:schemeClr val="tx2"/>
                </a:solidFill>
                <a:latin typeface="Tahoma" pitchFamily="34" charset="0"/>
              </a:defRPr>
            </a:lvl7pPr>
            <a:lvl8pPr marL="1371600" algn="ctr" rtl="0" fontAlgn="base">
              <a:spcBef>
                <a:spcPct val="0"/>
              </a:spcBef>
              <a:spcAft>
                <a:spcPct val="0"/>
              </a:spcAft>
              <a:defRPr sz="3600" b="1">
                <a:solidFill>
                  <a:schemeClr val="tx2"/>
                </a:solidFill>
                <a:latin typeface="Tahoma" pitchFamily="34" charset="0"/>
              </a:defRPr>
            </a:lvl8pPr>
            <a:lvl9pPr marL="1828800" algn="ctr" rtl="0" fontAlgn="base">
              <a:spcBef>
                <a:spcPct val="0"/>
              </a:spcBef>
              <a:spcAft>
                <a:spcPct val="0"/>
              </a:spcAft>
              <a:defRPr sz="3600" b="1">
                <a:solidFill>
                  <a:schemeClr val="tx2"/>
                </a:solidFill>
                <a:latin typeface="Tahoma" pitchFamily="34" charset="0"/>
              </a:defRPr>
            </a:lvl9pPr>
          </a:lstStyle>
          <a:p>
            <a:r>
              <a:rPr lang="en-US" sz="3200" dirty="0"/>
              <a:t>13: Application: Time Series, Epidemics, Financial Market</a:t>
            </a:r>
            <a:endParaRPr lang="en-US" sz="3200" dirty="0">
              <a:solidFill>
                <a:srgbClr val="646B86"/>
              </a:solidFill>
            </a:endParaRPr>
          </a:p>
        </p:txBody>
      </p:sp>
    </p:spTree>
    <p:extLst>
      <p:ext uri="{BB962C8B-B14F-4D97-AF65-F5344CB8AC3E}">
        <p14:creationId xmlns:p14="http://schemas.microsoft.com/office/powerpoint/2010/main" val="17175033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013DAD-F7CD-42AD-9BD1-D1960BABEAAE}"/>
              </a:ext>
            </a:extLst>
          </p:cNvPr>
          <p:cNvSpPr>
            <a:spLocks noGrp="1"/>
          </p:cNvSpPr>
          <p:nvPr>
            <p:ph type="title"/>
          </p:nvPr>
        </p:nvSpPr>
        <p:spPr/>
        <p:txBody>
          <a:bodyPr/>
          <a:lstStyle/>
          <a:p>
            <a:r>
              <a:rPr lang="en-US" dirty="0"/>
              <a:t>Introduction: COVID-19 Prediction</a:t>
            </a:r>
          </a:p>
        </p:txBody>
      </p:sp>
      <p:sp>
        <p:nvSpPr>
          <p:cNvPr id="3" name="Content Placeholder 2">
            <a:extLst>
              <a:ext uri="{FF2B5EF4-FFF2-40B4-BE49-F238E27FC236}">
                <a16:creationId xmlns:a16="http://schemas.microsoft.com/office/drawing/2014/main" id="{0767593E-4959-429D-9AD4-7FBD14AC545E}"/>
              </a:ext>
            </a:extLst>
          </p:cNvPr>
          <p:cNvSpPr>
            <a:spLocks noGrp="1"/>
          </p:cNvSpPr>
          <p:nvPr>
            <p:ph idx="1"/>
          </p:nvPr>
        </p:nvSpPr>
        <p:spPr/>
        <p:txBody>
          <a:bodyPr/>
          <a:lstStyle/>
          <a:p>
            <a:r>
              <a:rPr lang="en-US" dirty="0"/>
              <a:t>Various methods have been developed by different institutions and are aggregated at CDC weekly </a:t>
            </a:r>
            <a:r>
              <a:rPr lang="en-US" baseline="30000" dirty="0"/>
              <a:t>[1]</a:t>
            </a:r>
            <a:r>
              <a:rPr lang="en-US" dirty="0"/>
              <a:t>.</a:t>
            </a:r>
          </a:p>
        </p:txBody>
      </p:sp>
      <p:sp>
        <p:nvSpPr>
          <p:cNvPr id="4" name="Slide Number Placeholder 3">
            <a:extLst>
              <a:ext uri="{FF2B5EF4-FFF2-40B4-BE49-F238E27FC236}">
                <a16:creationId xmlns:a16="http://schemas.microsoft.com/office/drawing/2014/main" id="{3F685143-9B84-41AE-8FFC-12D16452E50C}"/>
              </a:ext>
            </a:extLst>
          </p:cNvPr>
          <p:cNvSpPr>
            <a:spLocks noGrp="1"/>
          </p:cNvSpPr>
          <p:nvPr>
            <p:ph type="sldNum" sz="quarter" idx="12"/>
          </p:nvPr>
        </p:nvSpPr>
        <p:spPr/>
        <p:txBody>
          <a:bodyPr/>
          <a:lstStyle/>
          <a:p>
            <a:fld id="{F9913601-2E22-4589-A394-4D3650FFD697}" type="slidenum">
              <a:rPr lang="en-US" smtClean="0">
                <a:solidFill>
                  <a:prstClr val="black"/>
                </a:solidFill>
              </a:rPr>
              <a:pPr/>
              <a:t>10</a:t>
            </a:fld>
            <a:endParaRPr lang="en-US" dirty="0">
              <a:solidFill>
                <a:prstClr val="black"/>
              </a:solidFill>
            </a:endParaRPr>
          </a:p>
        </p:txBody>
      </p:sp>
      <p:pic>
        <p:nvPicPr>
          <p:cNvPr id="5" name="Picture 4">
            <a:extLst>
              <a:ext uri="{FF2B5EF4-FFF2-40B4-BE49-F238E27FC236}">
                <a16:creationId xmlns:a16="http://schemas.microsoft.com/office/drawing/2014/main" id="{19F8D05C-1114-0544-A17D-C3BA2F6EB542}"/>
              </a:ext>
            </a:extLst>
          </p:cNvPr>
          <p:cNvPicPr>
            <a:picLocks noChangeAspect="1"/>
          </p:cNvPicPr>
          <p:nvPr/>
        </p:nvPicPr>
        <p:blipFill>
          <a:blip r:embed="rId2"/>
          <a:stretch>
            <a:fillRect/>
          </a:stretch>
        </p:blipFill>
        <p:spPr>
          <a:xfrm>
            <a:off x="1132834" y="2667000"/>
            <a:ext cx="4963166" cy="3200400"/>
          </a:xfrm>
          <a:prstGeom prst="rect">
            <a:avLst/>
          </a:prstGeom>
        </p:spPr>
      </p:pic>
      <p:pic>
        <p:nvPicPr>
          <p:cNvPr id="6" name="Picture 5">
            <a:extLst>
              <a:ext uri="{FF2B5EF4-FFF2-40B4-BE49-F238E27FC236}">
                <a16:creationId xmlns:a16="http://schemas.microsoft.com/office/drawing/2014/main" id="{626E5891-9E73-2046-B1FA-2D6A213085DB}"/>
              </a:ext>
            </a:extLst>
          </p:cNvPr>
          <p:cNvPicPr>
            <a:picLocks noChangeAspect="1"/>
          </p:cNvPicPr>
          <p:nvPr/>
        </p:nvPicPr>
        <p:blipFill>
          <a:blip r:embed="rId3"/>
          <a:stretch>
            <a:fillRect/>
          </a:stretch>
        </p:blipFill>
        <p:spPr>
          <a:xfrm>
            <a:off x="6781800" y="2286000"/>
            <a:ext cx="3810000" cy="3964459"/>
          </a:xfrm>
          <a:prstGeom prst="rect">
            <a:avLst/>
          </a:prstGeom>
        </p:spPr>
      </p:pic>
      <p:sp>
        <p:nvSpPr>
          <p:cNvPr id="7" name="Rectangle 6">
            <a:extLst>
              <a:ext uri="{FF2B5EF4-FFF2-40B4-BE49-F238E27FC236}">
                <a16:creationId xmlns:a16="http://schemas.microsoft.com/office/drawing/2014/main" id="{AA900EEE-0986-EF41-B29B-3D44DD49674D}"/>
              </a:ext>
            </a:extLst>
          </p:cNvPr>
          <p:cNvSpPr/>
          <p:nvPr/>
        </p:nvSpPr>
        <p:spPr>
          <a:xfrm>
            <a:off x="685800" y="6044374"/>
            <a:ext cx="6858000" cy="646331"/>
          </a:xfrm>
          <a:prstGeom prst="rect">
            <a:avLst/>
          </a:prstGeom>
        </p:spPr>
        <p:txBody>
          <a:bodyPr wrap="square">
            <a:spAutoFit/>
          </a:bodyPr>
          <a:lstStyle/>
          <a:p>
            <a:r>
              <a:rPr lang="en-US" dirty="0"/>
              <a:t>[1] https://</a:t>
            </a:r>
            <a:r>
              <a:rPr lang="en-US" dirty="0" err="1"/>
              <a:t>www.cdc.gov</a:t>
            </a:r>
            <a:r>
              <a:rPr lang="en-US" dirty="0"/>
              <a:t>/coronavirus/2019-ncov/science/forecasting/forecasting-</a:t>
            </a:r>
            <a:r>
              <a:rPr lang="en-US" dirty="0" err="1"/>
              <a:t>us.html</a:t>
            </a:r>
            <a:endParaRPr lang="en-US" dirty="0"/>
          </a:p>
        </p:txBody>
      </p:sp>
      <p:sp>
        <p:nvSpPr>
          <p:cNvPr id="8" name="Left Bracket 7">
            <a:extLst>
              <a:ext uri="{FF2B5EF4-FFF2-40B4-BE49-F238E27FC236}">
                <a16:creationId xmlns:a16="http://schemas.microsoft.com/office/drawing/2014/main" id="{9E8551FB-34D6-254C-879C-858D01F07598}"/>
              </a:ext>
            </a:extLst>
          </p:cNvPr>
          <p:cNvSpPr/>
          <p:nvPr/>
        </p:nvSpPr>
        <p:spPr>
          <a:xfrm rot="16200000">
            <a:off x="8287544" y="5194258"/>
            <a:ext cx="150812" cy="2247900"/>
          </a:xfrm>
          <a:prstGeom prst="lef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TextBox 8">
            <a:extLst>
              <a:ext uri="{FF2B5EF4-FFF2-40B4-BE49-F238E27FC236}">
                <a16:creationId xmlns:a16="http://schemas.microsoft.com/office/drawing/2014/main" id="{01DFF73B-894E-B243-8A31-48F68FB49C67}"/>
              </a:ext>
            </a:extLst>
          </p:cNvPr>
          <p:cNvSpPr txBox="1"/>
          <p:nvPr/>
        </p:nvSpPr>
        <p:spPr>
          <a:xfrm>
            <a:off x="7416056" y="6479366"/>
            <a:ext cx="1893788" cy="369332"/>
          </a:xfrm>
          <a:prstGeom prst="rect">
            <a:avLst/>
          </a:prstGeom>
          <a:noFill/>
        </p:spPr>
        <p:txBody>
          <a:bodyPr wrap="none" rtlCol="0">
            <a:spAutoFit/>
          </a:bodyPr>
          <a:lstStyle/>
          <a:p>
            <a:r>
              <a:rPr lang="en-US" dirty="0"/>
              <a:t>Observed periods </a:t>
            </a:r>
          </a:p>
        </p:txBody>
      </p:sp>
      <p:sp>
        <p:nvSpPr>
          <p:cNvPr id="10" name="Left Bracket 9">
            <a:extLst>
              <a:ext uri="{FF2B5EF4-FFF2-40B4-BE49-F238E27FC236}">
                <a16:creationId xmlns:a16="http://schemas.microsoft.com/office/drawing/2014/main" id="{DED50DB1-1739-054D-B941-07E7BBBD13B7}"/>
              </a:ext>
            </a:extLst>
          </p:cNvPr>
          <p:cNvSpPr/>
          <p:nvPr/>
        </p:nvSpPr>
        <p:spPr>
          <a:xfrm rot="16200000">
            <a:off x="9880105" y="5994376"/>
            <a:ext cx="158470" cy="655320"/>
          </a:xfrm>
          <a:prstGeom prst="lef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TextBox 10">
            <a:extLst>
              <a:ext uri="{FF2B5EF4-FFF2-40B4-BE49-F238E27FC236}">
                <a16:creationId xmlns:a16="http://schemas.microsoft.com/office/drawing/2014/main" id="{9466D807-260C-F04D-8053-ADB1FAE55987}"/>
              </a:ext>
            </a:extLst>
          </p:cNvPr>
          <p:cNvSpPr txBox="1"/>
          <p:nvPr/>
        </p:nvSpPr>
        <p:spPr>
          <a:xfrm>
            <a:off x="9459594" y="6477000"/>
            <a:ext cx="1654812" cy="369332"/>
          </a:xfrm>
          <a:prstGeom prst="rect">
            <a:avLst/>
          </a:prstGeom>
          <a:noFill/>
        </p:spPr>
        <p:txBody>
          <a:bodyPr wrap="none" rtlCol="0">
            <a:spAutoFit/>
          </a:bodyPr>
          <a:lstStyle/>
          <a:p>
            <a:r>
              <a:rPr lang="en-US" dirty="0"/>
              <a:t>Predict periods </a:t>
            </a:r>
          </a:p>
        </p:txBody>
      </p:sp>
    </p:spTree>
    <p:extLst>
      <p:ext uri="{BB962C8B-B14F-4D97-AF65-F5344CB8AC3E}">
        <p14:creationId xmlns:p14="http://schemas.microsoft.com/office/powerpoint/2010/main" val="31185901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013DAD-F7CD-42AD-9BD1-D1960BABEAAE}"/>
              </a:ext>
            </a:extLst>
          </p:cNvPr>
          <p:cNvSpPr>
            <a:spLocks noGrp="1"/>
          </p:cNvSpPr>
          <p:nvPr>
            <p:ph type="title"/>
          </p:nvPr>
        </p:nvSpPr>
        <p:spPr/>
        <p:txBody>
          <a:bodyPr/>
          <a:lstStyle/>
          <a:p>
            <a:r>
              <a:rPr lang="en-US" dirty="0"/>
              <a:t>Introduction: COVID-19 Prediction</a:t>
            </a:r>
          </a:p>
        </p:txBody>
      </p:sp>
      <p:sp>
        <p:nvSpPr>
          <p:cNvPr id="3" name="Content Placeholder 2">
            <a:extLst>
              <a:ext uri="{FF2B5EF4-FFF2-40B4-BE49-F238E27FC236}">
                <a16:creationId xmlns:a16="http://schemas.microsoft.com/office/drawing/2014/main" id="{0767593E-4959-429D-9AD4-7FBD14AC545E}"/>
              </a:ext>
            </a:extLst>
          </p:cNvPr>
          <p:cNvSpPr>
            <a:spLocks noGrp="1"/>
          </p:cNvSpPr>
          <p:nvPr>
            <p:ph idx="1"/>
          </p:nvPr>
        </p:nvSpPr>
        <p:spPr/>
        <p:txBody>
          <a:bodyPr/>
          <a:lstStyle/>
          <a:p>
            <a:r>
              <a:rPr lang="en-US" dirty="0"/>
              <a:t>These methods all try to use t</a:t>
            </a:r>
            <a:r>
              <a:rPr lang="en-US" altLang="zh-CN" dirty="0"/>
              <a:t>he</a:t>
            </a:r>
            <a:r>
              <a:rPr lang="en-US" dirty="0"/>
              <a:t> past to predict the future and differs in:</a:t>
            </a:r>
          </a:p>
          <a:p>
            <a:pPr lvl="1"/>
            <a:r>
              <a:rPr lang="en-US" dirty="0"/>
              <a:t>What to predict:</a:t>
            </a:r>
          </a:p>
          <a:p>
            <a:pPr lvl="2"/>
            <a:r>
              <a:rPr lang="en-US" b="1" dirty="0"/>
              <a:t>What are the response variables</a:t>
            </a:r>
            <a:r>
              <a:rPr lang="en-US" dirty="0"/>
              <a:t>: daily confirmed cases, daily new cases, daily confirmed deaths, daily new deaths, etc.</a:t>
            </a:r>
          </a:p>
          <a:p>
            <a:pPr lvl="2"/>
            <a:r>
              <a:rPr lang="en-US" b="1" dirty="0"/>
              <a:t>How long they would like to predict</a:t>
            </a:r>
            <a:r>
              <a:rPr lang="en-US" dirty="0"/>
              <a:t>: one</a:t>
            </a:r>
            <a:r>
              <a:rPr lang="zh-CN" altLang="en-US" dirty="0"/>
              <a:t> </a:t>
            </a:r>
            <a:r>
              <a:rPr lang="en-US" dirty="0"/>
              <a:t>week ahead, two</a:t>
            </a:r>
            <a:r>
              <a:rPr lang="zh-CN" altLang="en-US" dirty="0"/>
              <a:t> </a:t>
            </a:r>
            <a:r>
              <a:rPr lang="en-US" dirty="0"/>
              <a:t>weeks ahead, etc.</a:t>
            </a:r>
          </a:p>
          <a:p>
            <a:pPr lvl="2"/>
            <a:r>
              <a:rPr lang="en-US" b="1" dirty="0"/>
              <a:t>What’s the format of the prediction results</a:t>
            </a:r>
            <a:r>
              <a:rPr lang="en-US" dirty="0"/>
              <a:t>: point or quantile (with uncertainty) prediction.</a:t>
            </a:r>
          </a:p>
          <a:p>
            <a:pPr marL="548640" lvl="2" indent="0">
              <a:buNone/>
            </a:pPr>
            <a:endParaRPr lang="en-US" dirty="0"/>
          </a:p>
        </p:txBody>
      </p:sp>
      <p:sp>
        <p:nvSpPr>
          <p:cNvPr id="4" name="Slide Number Placeholder 3">
            <a:extLst>
              <a:ext uri="{FF2B5EF4-FFF2-40B4-BE49-F238E27FC236}">
                <a16:creationId xmlns:a16="http://schemas.microsoft.com/office/drawing/2014/main" id="{3F685143-9B84-41AE-8FFC-12D16452E50C}"/>
              </a:ext>
            </a:extLst>
          </p:cNvPr>
          <p:cNvSpPr>
            <a:spLocks noGrp="1"/>
          </p:cNvSpPr>
          <p:nvPr>
            <p:ph type="sldNum" sz="quarter" idx="12"/>
          </p:nvPr>
        </p:nvSpPr>
        <p:spPr/>
        <p:txBody>
          <a:bodyPr/>
          <a:lstStyle/>
          <a:p>
            <a:fld id="{F9913601-2E22-4589-A394-4D3650FFD697}" type="slidenum">
              <a:rPr lang="en-US" smtClean="0">
                <a:solidFill>
                  <a:prstClr val="black"/>
                </a:solidFill>
              </a:rPr>
              <a:pPr/>
              <a:t>11</a:t>
            </a:fld>
            <a:endParaRPr lang="en-US" dirty="0">
              <a:solidFill>
                <a:prstClr val="black"/>
              </a:solidFill>
            </a:endParaRPr>
          </a:p>
        </p:txBody>
      </p:sp>
    </p:spTree>
    <p:extLst>
      <p:ext uri="{BB962C8B-B14F-4D97-AF65-F5344CB8AC3E}">
        <p14:creationId xmlns:p14="http://schemas.microsoft.com/office/powerpoint/2010/main" val="33146365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013DAD-F7CD-42AD-9BD1-D1960BABEAAE}"/>
              </a:ext>
            </a:extLst>
          </p:cNvPr>
          <p:cNvSpPr>
            <a:spLocks noGrp="1"/>
          </p:cNvSpPr>
          <p:nvPr>
            <p:ph type="title"/>
          </p:nvPr>
        </p:nvSpPr>
        <p:spPr/>
        <p:txBody>
          <a:bodyPr/>
          <a:lstStyle/>
          <a:p>
            <a:r>
              <a:rPr lang="en-US" dirty="0"/>
              <a:t>Introduction: COVID-19 Prediction</a:t>
            </a:r>
          </a:p>
        </p:txBody>
      </p:sp>
      <p:sp>
        <p:nvSpPr>
          <p:cNvPr id="3" name="Content Placeholder 2">
            <a:extLst>
              <a:ext uri="{FF2B5EF4-FFF2-40B4-BE49-F238E27FC236}">
                <a16:creationId xmlns:a16="http://schemas.microsoft.com/office/drawing/2014/main" id="{0767593E-4959-429D-9AD4-7FBD14AC545E}"/>
              </a:ext>
            </a:extLst>
          </p:cNvPr>
          <p:cNvSpPr>
            <a:spLocks noGrp="1"/>
          </p:cNvSpPr>
          <p:nvPr>
            <p:ph idx="1"/>
          </p:nvPr>
        </p:nvSpPr>
        <p:spPr/>
        <p:txBody>
          <a:bodyPr>
            <a:normAutofit/>
          </a:bodyPr>
          <a:lstStyle/>
          <a:p>
            <a:r>
              <a:rPr lang="en-US" dirty="0"/>
              <a:t>These methods all try to use t</a:t>
            </a:r>
            <a:r>
              <a:rPr lang="en-US" altLang="zh-CN" dirty="0"/>
              <a:t>he</a:t>
            </a:r>
            <a:r>
              <a:rPr lang="en-US" dirty="0"/>
              <a:t> past to predict the future and differs in:</a:t>
            </a:r>
          </a:p>
          <a:p>
            <a:pPr lvl="1"/>
            <a:r>
              <a:rPr lang="en-US" dirty="0"/>
              <a:t>How to predict: </a:t>
            </a:r>
          </a:p>
          <a:p>
            <a:pPr lvl="2"/>
            <a:r>
              <a:rPr lang="en-US" b="1" dirty="0"/>
              <a:t>What are the data inputs (features/predictors) that they use</a:t>
            </a:r>
            <a:r>
              <a:rPr lang="en-US" dirty="0"/>
              <a:t>: the past daily deaths/case count, hospitalization rate, population flow in/between locations, etc.</a:t>
            </a:r>
            <a:endParaRPr lang="en-US" b="1" dirty="0"/>
          </a:p>
          <a:p>
            <a:pPr lvl="2"/>
            <a:r>
              <a:rPr lang="en-US" b="1" dirty="0"/>
              <a:t>Models:</a:t>
            </a:r>
            <a:r>
              <a:rPr lang="en-US" dirty="0"/>
              <a:t> autoregressive model, epidemic models, etc.</a:t>
            </a:r>
          </a:p>
          <a:p>
            <a:pPr lvl="2"/>
            <a:endParaRPr lang="en-US" dirty="0"/>
          </a:p>
          <a:p>
            <a:pPr lvl="2"/>
            <a:endParaRPr lang="en-US" dirty="0"/>
          </a:p>
        </p:txBody>
      </p:sp>
      <p:sp>
        <p:nvSpPr>
          <p:cNvPr id="4" name="Slide Number Placeholder 3">
            <a:extLst>
              <a:ext uri="{FF2B5EF4-FFF2-40B4-BE49-F238E27FC236}">
                <a16:creationId xmlns:a16="http://schemas.microsoft.com/office/drawing/2014/main" id="{3F685143-9B84-41AE-8FFC-12D16452E50C}"/>
              </a:ext>
            </a:extLst>
          </p:cNvPr>
          <p:cNvSpPr>
            <a:spLocks noGrp="1"/>
          </p:cNvSpPr>
          <p:nvPr>
            <p:ph type="sldNum" sz="quarter" idx="12"/>
          </p:nvPr>
        </p:nvSpPr>
        <p:spPr/>
        <p:txBody>
          <a:bodyPr/>
          <a:lstStyle/>
          <a:p>
            <a:fld id="{F9913601-2E22-4589-A394-4D3650FFD697}" type="slidenum">
              <a:rPr lang="en-US" smtClean="0">
                <a:solidFill>
                  <a:prstClr val="black"/>
                </a:solidFill>
              </a:rPr>
              <a:pPr/>
              <a:t>12</a:t>
            </a:fld>
            <a:endParaRPr lang="en-US" dirty="0">
              <a:solidFill>
                <a:prstClr val="black"/>
              </a:solidFill>
            </a:endParaRPr>
          </a:p>
        </p:txBody>
      </p:sp>
    </p:spTree>
    <p:extLst>
      <p:ext uri="{BB962C8B-B14F-4D97-AF65-F5344CB8AC3E}">
        <p14:creationId xmlns:p14="http://schemas.microsoft.com/office/powerpoint/2010/main" val="42886230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013DAD-F7CD-42AD-9BD1-D1960BABEAAE}"/>
              </a:ext>
            </a:extLst>
          </p:cNvPr>
          <p:cNvSpPr>
            <a:spLocks noGrp="1"/>
          </p:cNvSpPr>
          <p:nvPr>
            <p:ph type="title"/>
          </p:nvPr>
        </p:nvSpPr>
        <p:spPr/>
        <p:txBody>
          <a:bodyPr/>
          <a:lstStyle/>
          <a:p>
            <a:r>
              <a:rPr lang="en-US" dirty="0"/>
              <a:t>Introduction: COVID-19 Prediction</a:t>
            </a:r>
          </a:p>
        </p:txBody>
      </p:sp>
      <p:sp>
        <p:nvSpPr>
          <p:cNvPr id="3" name="Content Placeholder 2">
            <a:extLst>
              <a:ext uri="{FF2B5EF4-FFF2-40B4-BE49-F238E27FC236}">
                <a16:creationId xmlns:a16="http://schemas.microsoft.com/office/drawing/2014/main" id="{0767593E-4959-429D-9AD4-7FBD14AC545E}"/>
              </a:ext>
            </a:extLst>
          </p:cNvPr>
          <p:cNvSpPr>
            <a:spLocks noGrp="1"/>
          </p:cNvSpPr>
          <p:nvPr>
            <p:ph idx="1"/>
          </p:nvPr>
        </p:nvSpPr>
        <p:spPr/>
        <p:txBody>
          <a:bodyPr>
            <a:normAutofit/>
          </a:bodyPr>
          <a:lstStyle/>
          <a:p>
            <a:r>
              <a:rPr lang="en-US" dirty="0"/>
              <a:t>The detailed prediction results for these methods can be found </a:t>
            </a:r>
            <a:r>
              <a:rPr lang="en-US" dirty="0">
                <a:hlinkClick r:id="rId2"/>
              </a:rPr>
              <a:t>here</a:t>
            </a:r>
            <a:r>
              <a:rPr lang="en-US" dirty="0"/>
              <a:t>.</a:t>
            </a:r>
          </a:p>
          <a:p>
            <a:r>
              <a:rPr lang="en-US" altLang="zh-CN" dirty="0"/>
              <a:t>An</a:t>
            </a:r>
            <a:r>
              <a:rPr lang="zh-CN" altLang="en-US" dirty="0"/>
              <a:t> </a:t>
            </a:r>
            <a:r>
              <a:rPr lang="en-US" altLang="zh-CN" dirty="0"/>
              <a:t>example:</a:t>
            </a:r>
            <a:endParaRPr lang="en-US" dirty="0"/>
          </a:p>
          <a:p>
            <a:pPr lvl="2"/>
            <a:endParaRPr lang="en-US" dirty="0"/>
          </a:p>
        </p:txBody>
      </p:sp>
      <p:sp>
        <p:nvSpPr>
          <p:cNvPr id="4" name="Slide Number Placeholder 3">
            <a:extLst>
              <a:ext uri="{FF2B5EF4-FFF2-40B4-BE49-F238E27FC236}">
                <a16:creationId xmlns:a16="http://schemas.microsoft.com/office/drawing/2014/main" id="{3F685143-9B84-41AE-8FFC-12D16452E50C}"/>
              </a:ext>
            </a:extLst>
          </p:cNvPr>
          <p:cNvSpPr>
            <a:spLocks noGrp="1"/>
          </p:cNvSpPr>
          <p:nvPr>
            <p:ph type="sldNum" sz="quarter" idx="12"/>
          </p:nvPr>
        </p:nvSpPr>
        <p:spPr/>
        <p:txBody>
          <a:bodyPr/>
          <a:lstStyle/>
          <a:p>
            <a:fld id="{F9913601-2E22-4589-A394-4D3650FFD697}" type="slidenum">
              <a:rPr lang="en-US" smtClean="0">
                <a:solidFill>
                  <a:prstClr val="black"/>
                </a:solidFill>
              </a:rPr>
              <a:pPr/>
              <a:t>13</a:t>
            </a:fld>
            <a:endParaRPr lang="en-US" dirty="0">
              <a:solidFill>
                <a:prstClr val="black"/>
              </a:solidFill>
            </a:endParaRPr>
          </a:p>
        </p:txBody>
      </p:sp>
      <p:pic>
        <p:nvPicPr>
          <p:cNvPr id="5" name="Picture 4">
            <a:extLst>
              <a:ext uri="{FF2B5EF4-FFF2-40B4-BE49-F238E27FC236}">
                <a16:creationId xmlns:a16="http://schemas.microsoft.com/office/drawing/2014/main" id="{D4EA96D8-81C4-2B41-9D22-FC33A3E73284}"/>
              </a:ext>
            </a:extLst>
          </p:cNvPr>
          <p:cNvPicPr>
            <a:picLocks noChangeAspect="1"/>
          </p:cNvPicPr>
          <p:nvPr/>
        </p:nvPicPr>
        <p:blipFill rotWithShape="1">
          <a:blip r:embed="rId3"/>
          <a:srcRect r="78302"/>
          <a:stretch/>
        </p:blipFill>
        <p:spPr>
          <a:xfrm>
            <a:off x="1943100" y="3062942"/>
            <a:ext cx="2057400" cy="3465874"/>
          </a:xfrm>
          <a:prstGeom prst="rect">
            <a:avLst/>
          </a:prstGeom>
        </p:spPr>
      </p:pic>
      <p:pic>
        <p:nvPicPr>
          <p:cNvPr id="6" name="Picture 5">
            <a:extLst>
              <a:ext uri="{FF2B5EF4-FFF2-40B4-BE49-F238E27FC236}">
                <a16:creationId xmlns:a16="http://schemas.microsoft.com/office/drawing/2014/main" id="{170D9569-7D35-ED4F-AD6D-D723162A3956}"/>
              </a:ext>
            </a:extLst>
          </p:cNvPr>
          <p:cNvPicPr>
            <a:picLocks noChangeAspect="1"/>
          </p:cNvPicPr>
          <p:nvPr/>
        </p:nvPicPr>
        <p:blipFill>
          <a:blip r:embed="rId4"/>
          <a:stretch>
            <a:fillRect/>
          </a:stretch>
        </p:blipFill>
        <p:spPr>
          <a:xfrm>
            <a:off x="5410200" y="2851815"/>
            <a:ext cx="5119879" cy="3597753"/>
          </a:xfrm>
          <a:prstGeom prst="rect">
            <a:avLst/>
          </a:prstGeom>
        </p:spPr>
      </p:pic>
    </p:spTree>
    <p:extLst>
      <p:ext uri="{BB962C8B-B14F-4D97-AF65-F5344CB8AC3E}">
        <p14:creationId xmlns:p14="http://schemas.microsoft.com/office/powerpoint/2010/main" val="5636042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E6F4B-227B-455B-92DE-B6EA905B4D70}"/>
              </a:ext>
            </a:extLst>
          </p:cNvPr>
          <p:cNvSpPr>
            <a:spLocks noGrp="1"/>
          </p:cNvSpPr>
          <p:nvPr>
            <p:ph type="title"/>
          </p:nvPr>
        </p:nvSpPr>
        <p:spPr/>
        <p:txBody>
          <a:bodyPr/>
          <a:lstStyle/>
          <a:p>
            <a:r>
              <a:rPr lang="en-US" dirty="0"/>
              <a:t>Roadmap</a:t>
            </a:r>
          </a:p>
        </p:txBody>
      </p:sp>
      <p:sp>
        <p:nvSpPr>
          <p:cNvPr id="3" name="Content Placeholder 2">
            <a:extLst>
              <a:ext uri="{FF2B5EF4-FFF2-40B4-BE49-F238E27FC236}">
                <a16:creationId xmlns:a16="http://schemas.microsoft.com/office/drawing/2014/main" id="{7BBB18D5-5A50-4A06-8733-D7B432A962EF}"/>
              </a:ext>
            </a:extLst>
          </p:cNvPr>
          <p:cNvSpPr>
            <a:spLocks noGrp="1"/>
          </p:cNvSpPr>
          <p:nvPr>
            <p:ph idx="1"/>
          </p:nvPr>
        </p:nvSpPr>
        <p:spPr/>
        <p:txBody>
          <a:bodyPr/>
          <a:lstStyle/>
          <a:p>
            <a:r>
              <a:rPr lang="en-US" dirty="0"/>
              <a:t>Introduction</a:t>
            </a:r>
          </a:p>
          <a:p>
            <a:r>
              <a:rPr lang="en-US" dirty="0"/>
              <a:t>Problem Definition</a:t>
            </a:r>
          </a:p>
          <a:p>
            <a:r>
              <a:rPr lang="en-US" dirty="0"/>
              <a:t>Data Acquirement and Visualization</a:t>
            </a:r>
          </a:p>
          <a:p>
            <a:r>
              <a:rPr lang="en-US" dirty="0"/>
              <a:t>Model Description &amp; Evaluation</a:t>
            </a:r>
          </a:p>
          <a:p>
            <a:r>
              <a:rPr lang="en-US" altLang="zh-CN" dirty="0"/>
              <a:t>Visualization</a:t>
            </a:r>
            <a:r>
              <a:rPr lang="zh-CN" altLang="en-US" dirty="0"/>
              <a:t> </a:t>
            </a:r>
            <a:r>
              <a:rPr lang="en-US" altLang="zh-CN" dirty="0"/>
              <a:t>of</a:t>
            </a:r>
            <a:r>
              <a:rPr lang="zh-CN" altLang="en-US" dirty="0"/>
              <a:t> </a:t>
            </a:r>
            <a:r>
              <a:rPr lang="en-US" altLang="zh-CN" dirty="0"/>
              <a:t>Results</a:t>
            </a:r>
            <a:endParaRPr lang="en-US" dirty="0"/>
          </a:p>
          <a:p>
            <a:pPr marL="0" indent="0">
              <a:buNone/>
            </a:pP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C1432EE9-6E67-4BA1-8AC2-9861D95130A8}"/>
              </a:ext>
            </a:extLst>
          </p:cNvPr>
          <p:cNvSpPr>
            <a:spLocks noGrp="1"/>
          </p:cNvSpPr>
          <p:nvPr>
            <p:ph type="sldNum" sz="quarter" idx="12"/>
          </p:nvPr>
        </p:nvSpPr>
        <p:spPr/>
        <p:txBody>
          <a:bodyPr/>
          <a:lstStyle/>
          <a:p>
            <a:fld id="{F9913601-2E22-4589-A394-4D3650FFD697}" type="slidenum">
              <a:rPr lang="en-US" smtClean="0">
                <a:solidFill>
                  <a:prstClr val="black"/>
                </a:solidFill>
              </a:rPr>
              <a:pPr/>
              <a:t>14</a:t>
            </a:fld>
            <a:endParaRPr lang="en-US" dirty="0">
              <a:solidFill>
                <a:prstClr val="black"/>
              </a:solidFill>
            </a:endParaRPr>
          </a:p>
        </p:txBody>
      </p:sp>
      <p:sp>
        <p:nvSpPr>
          <p:cNvPr id="6" name="Arrow: Down 5">
            <a:extLst>
              <a:ext uri="{FF2B5EF4-FFF2-40B4-BE49-F238E27FC236}">
                <a16:creationId xmlns:a16="http://schemas.microsoft.com/office/drawing/2014/main" id="{99D3551B-04B5-5449-B913-2C2CB0A4E56A}"/>
              </a:ext>
            </a:extLst>
          </p:cNvPr>
          <p:cNvSpPr/>
          <p:nvPr/>
        </p:nvSpPr>
        <p:spPr>
          <a:xfrm rot="3437627">
            <a:off x="4230573" y="1642768"/>
            <a:ext cx="381000" cy="5334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915222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013DAD-F7CD-42AD-9BD1-D1960BABEAAE}"/>
              </a:ext>
            </a:extLst>
          </p:cNvPr>
          <p:cNvSpPr>
            <a:spLocks noGrp="1"/>
          </p:cNvSpPr>
          <p:nvPr>
            <p:ph type="title"/>
          </p:nvPr>
        </p:nvSpPr>
        <p:spPr/>
        <p:txBody>
          <a:bodyPr/>
          <a:lstStyle/>
          <a:p>
            <a:r>
              <a:rPr lang="en-US" dirty="0"/>
              <a:t>Problem Definition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767593E-4959-429D-9AD4-7FBD14AC545E}"/>
                  </a:ext>
                </a:extLst>
              </p:cNvPr>
              <p:cNvSpPr>
                <a:spLocks noGrp="1"/>
              </p:cNvSpPr>
              <p:nvPr>
                <p:ph idx="1"/>
              </p:nvPr>
            </p:nvSpPr>
            <p:spPr/>
            <p:txBody>
              <a:bodyPr/>
              <a:lstStyle/>
              <a:p>
                <a:r>
                  <a:rPr lang="en-US" dirty="0"/>
                  <a:t>COVID-19 prediction is a time series prediction problem. </a:t>
                </a:r>
              </a:p>
              <a:p>
                <a:r>
                  <a:rPr lang="en-US" dirty="0"/>
                  <a:t>What is a time series?</a:t>
                </a:r>
              </a:p>
              <a:p>
                <a:pPr lvl="1"/>
                <a:r>
                  <a:rPr lang="en-US" dirty="0"/>
                  <a:t> A sequence of vectors (or scalars) which depend on time </a:t>
                </a:r>
                <a14:m>
                  <m:oMath xmlns:m="http://schemas.openxmlformats.org/officeDocument/2006/math">
                    <m:r>
                      <a:rPr lang="en-US" i="1" dirty="0" smtClean="0">
                        <a:latin typeface="Cambria Math" panose="02040503050406030204" pitchFamily="18" charset="0"/>
                      </a:rPr>
                      <m:t>𝑡</m:t>
                    </m:r>
                  </m:oMath>
                </a14:m>
                <a:r>
                  <a:rPr lang="en-US" dirty="0"/>
                  <a:t>.</a:t>
                </a:r>
              </a:p>
              <a:p>
                <a:pPr marL="274320" lvl="1" indent="0">
                  <a:buNone/>
                </a:pP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𝑦</m:t>
                          </m:r>
                        </m:e>
                        <m:sub>
                          <m:r>
                            <a:rPr lang="en-US" b="0" i="1" dirty="0" smtClean="0">
                              <a:latin typeface="Cambria Math" panose="02040503050406030204" pitchFamily="18" charset="0"/>
                            </a:rPr>
                            <m:t>0:</m:t>
                          </m:r>
                          <m:r>
                            <a:rPr lang="en-US" b="0" i="1" dirty="0" smtClean="0">
                              <a:latin typeface="Cambria Math" panose="02040503050406030204" pitchFamily="18" charset="0"/>
                            </a:rPr>
                            <m:t>𝑡</m:t>
                          </m:r>
                        </m:sub>
                      </m:sSub>
                      <m:r>
                        <a:rPr lang="en-US" b="0" i="1" dirty="0" smtClean="0">
                          <a:latin typeface="Cambria Math" panose="02040503050406030204" pitchFamily="18" charset="0"/>
                        </a:rPr>
                        <m:t>=</m:t>
                      </m:r>
                      <m:r>
                        <a:rPr lang="en-US" i="1" dirty="0" smtClean="0">
                          <a:latin typeface="Cambria Math" panose="02040503050406030204" pitchFamily="18" charset="0"/>
                        </a:rPr>
                        <m:t>{ </m:t>
                      </m:r>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𝑦</m:t>
                          </m:r>
                        </m:e>
                        <m:sub>
                          <m:r>
                            <a:rPr lang="en-US" b="0" i="1" dirty="0" smtClean="0">
                              <a:latin typeface="Cambria Math" panose="02040503050406030204" pitchFamily="18" charset="0"/>
                            </a:rPr>
                            <m:t>0</m:t>
                          </m:r>
                        </m:sub>
                      </m:sSub>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b="0" i="1" dirty="0" smtClean="0">
                              <a:latin typeface="Cambria Math" panose="02040503050406030204" pitchFamily="18" charset="0"/>
                            </a:rPr>
                            <m:t>𝑦</m:t>
                          </m:r>
                        </m:e>
                        <m:sub>
                          <m:r>
                            <a:rPr lang="en-US" b="0" i="1" dirty="0" smtClean="0">
                              <a:latin typeface="Cambria Math" panose="02040503050406030204" pitchFamily="18" charset="0"/>
                            </a:rPr>
                            <m:t>1</m:t>
                          </m:r>
                        </m:sub>
                      </m:sSub>
                      <m:r>
                        <a:rPr lang="en-US" b="0" i="1" dirty="0" smtClean="0">
                          <a:latin typeface="Cambria Math" panose="02040503050406030204" pitchFamily="18" charset="0"/>
                        </a:rPr>
                        <m:t>,</m:t>
                      </m:r>
                      <m:sSub>
                        <m:sSubPr>
                          <m:ctrlPr>
                            <a:rPr lang="en-US" i="1" dirty="0">
                              <a:latin typeface="Cambria Math" panose="02040503050406030204" pitchFamily="18" charset="0"/>
                            </a:rPr>
                          </m:ctrlPr>
                        </m:sSubPr>
                        <m:e>
                          <m:r>
                            <a:rPr lang="en-US" b="0" i="1" dirty="0" smtClean="0">
                              <a:latin typeface="Cambria Math" panose="02040503050406030204" pitchFamily="18" charset="0"/>
                            </a:rPr>
                            <m:t>𝑦</m:t>
                          </m:r>
                        </m:e>
                        <m:sub>
                          <m:r>
                            <a:rPr lang="en-US" b="0" i="1" dirty="0" smtClean="0">
                              <a:latin typeface="Cambria Math" panose="02040503050406030204" pitchFamily="18" charset="0"/>
                            </a:rPr>
                            <m:t>2</m:t>
                          </m:r>
                        </m:sub>
                      </m:sSub>
                      <m:r>
                        <a:rPr lang="en-US" b="0" i="1" dirty="0" smtClean="0">
                          <a:latin typeface="Cambria Math" panose="02040503050406030204" pitchFamily="18" charset="0"/>
                        </a:rPr>
                        <m:t>,…,</m:t>
                      </m:r>
                      <m:sSub>
                        <m:sSubPr>
                          <m:ctrlPr>
                            <a:rPr lang="en-US" i="1" dirty="0">
                              <a:latin typeface="Cambria Math" panose="02040503050406030204" pitchFamily="18" charset="0"/>
                            </a:rPr>
                          </m:ctrlPr>
                        </m:sSubPr>
                        <m:e>
                          <m:r>
                            <a:rPr lang="en-US" b="0" i="1" dirty="0" smtClean="0">
                              <a:latin typeface="Cambria Math" panose="02040503050406030204" pitchFamily="18" charset="0"/>
                            </a:rPr>
                            <m:t>𝑦</m:t>
                          </m:r>
                        </m:e>
                        <m:sub>
                          <m:r>
                            <a:rPr lang="en-US" i="1" dirty="0">
                              <a:latin typeface="Cambria Math" panose="02040503050406030204" pitchFamily="18" charset="0"/>
                            </a:rPr>
                            <m:t>𝑡</m:t>
                          </m:r>
                        </m:sub>
                      </m:sSub>
                      <m:r>
                        <a:rPr lang="en-US" i="1" dirty="0">
                          <a:latin typeface="Cambria Math" panose="02040503050406030204" pitchFamily="18" charset="0"/>
                        </a:rPr>
                        <m:t>}</m:t>
                      </m:r>
                    </m:oMath>
                  </m:oMathPara>
                </a14:m>
                <a:endParaRPr lang="en-US" dirty="0"/>
              </a:p>
              <a:p>
                <a:pPr lvl="1"/>
                <a:r>
                  <a:rPr lang="en-US" dirty="0"/>
                  <a:t>In the COVID-19 prediction problem, we have access to the daily data,</a:t>
                </a:r>
                <a14:m>
                  <m:oMath xmlns:m="http://schemas.openxmlformats.org/officeDocument/2006/math">
                    <m:r>
                      <a:rPr lang="en-US" b="0" i="0" smtClean="0">
                        <a:latin typeface="Cambria Math" panose="02040503050406030204" pitchFamily="18" charset="0"/>
                      </a:rPr>
                      <m:t> </m:t>
                    </m:r>
                    <m:r>
                      <a:rPr lang="en-US" i="1" smtClean="0">
                        <a:latin typeface="Cambria Math" panose="02040503050406030204" pitchFamily="18" charset="0"/>
                      </a:rPr>
                      <m:t> </m:t>
                    </m:r>
                  </m:oMath>
                </a14:m>
                <a:r>
                  <a:rPr lang="en-US" dirty="0"/>
                  <a:t>although the spread of COVID-19 is by nature continuous all the time.</a:t>
                </a:r>
              </a:p>
              <a:p>
                <a:pPr lvl="2"/>
                <a:r>
                  <a:rPr lang="en-US" dirty="0"/>
                  <a:t>Discrete: we use </a:t>
                </a:r>
                <a:r>
                  <a:rPr lang="en-US" b="1" dirty="0"/>
                  <a:t>timestamps (hourly, daily, etc.)</a:t>
                </a:r>
              </a:p>
              <a:p>
                <a:pPr lvl="2"/>
                <a:r>
                  <a:rPr lang="en-US" dirty="0"/>
                  <a:t>Continuous: keep monitoring the value whenever it changes. </a:t>
                </a:r>
              </a:p>
            </p:txBody>
          </p:sp>
        </mc:Choice>
        <mc:Fallback xmlns="">
          <p:sp>
            <p:nvSpPr>
              <p:cNvPr id="3" name="Content Placeholder 2">
                <a:extLst>
                  <a:ext uri="{FF2B5EF4-FFF2-40B4-BE49-F238E27FC236}">
                    <a16:creationId xmlns:a16="http://schemas.microsoft.com/office/drawing/2014/main" id="{0767593E-4959-429D-9AD4-7FBD14AC545E}"/>
                  </a:ext>
                </a:extLst>
              </p:cNvPr>
              <p:cNvSpPr>
                <a:spLocks noGrp="1" noRot="1" noChangeAspect="1" noMove="1" noResize="1" noEditPoints="1" noAdjustHandles="1" noChangeArrowheads="1" noChangeShapeType="1" noTextEdit="1"/>
              </p:cNvSpPr>
              <p:nvPr>
                <p:ph idx="1"/>
              </p:nvPr>
            </p:nvSpPr>
            <p:spPr>
              <a:blipFill>
                <a:blip r:embed="rId2"/>
                <a:stretch>
                  <a:fillRect l="-1167" t="-1829" r="-944"/>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3F685143-9B84-41AE-8FFC-12D16452E50C}"/>
              </a:ext>
            </a:extLst>
          </p:cNvPr>
          <p:cNvSpPr>
            <a:spLocks noGrp="1"/>
          </p:cNvSpPr>
          <p:nvPr>
            <p:ph type="sldNum" sz="quarter" idx="12"/>
          </p:nvPr>
        </p:nvSpPr>
        <p:spPr/>
        <p:txBody>
          <a:bodyPr/>
          <a:lstStyle/>
          <a:p>
            <a:fld id="{F9913601-2E22-4589-A394-4D3650FFD697}" type="slidenum">
              <a:rPr lang="en-US" smtClean="0">
                <a:solidFill>
                  <a:prstClr val="black"/>
                </a:solidFill>
              </a:rPr>
              <a:pPr/>
              <a:t>15</a:t>
            </a:fld>
            <a:endParaRPr lang="en-US" dirty="0">
              <a:solidFill>
                <a:prstClr val="black"/>
              </a:solidFill>
            </a:endParaRPr>
          </a:p>
        </p:txBody>
      </p:sp>
    </p:spTree>
    <p:extLst>
      <p:ext uri="{BB962C8B-B14F-4D97-AF65-F5344CB8AC3E}">
        <p14:creationId xmlns:p14="http://schemas.microsoft.com/office/powerpoint/2010/main" val="2015444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013DAD-F7CD-42AD-9BD1-D1960BABEAAE}"/>
              </a:ext>
            </a:extLst>
          </p:cNvPr>
          <p:cNvSpPr>
            <a:spLocks noGrp="1"/>
          </p:cNvSpPr>
          <p:nvPr>
            <p:ph type="title"/>
          </p:nvPr>
        </p:nvSpPr>
        <p:spPr/>
        <p:txBody>
          <a:bodyPr/>
          <a:lstStyle/>
          <a:p>
            <a:r>
              <a:rPr lang="en-US" dirty="0"/>
              <a:t>Problem Definition</a:t>
            </a:r>
          </a:p>
        </p:txBody>
      </p:sp>
      <p:sp>
        <p:nvSpPr>
          <p:cNvPr id="3" name="Content Placeholder 2">
            <a:extLst>
              <a:ext uri="{FF2B5EF4-FFF2-40B4-BE49-F238E27FC236}">
                <a16:creationId xmlns:a16="http://schemas.microsoft.com/office/drawing/2014/main" id="{0767593E-4959-429D-9AD4-7FBD14AC545E}"/>
              </a:ext>
            </a:extLst>
          </p:cNvPr>
          <p:cNvSpPr>
            <a:spLocks noGrp="1"/>
          </p:cNvSpPr>
          <p:nvPr>
            <p:ph idx="1"/>
          </p:nvPr>
        </p:nvSpPr>
        <p:spPr/>
        <p:txBody>
          <a:bodyPr/>
          <a:lstStyle/>
          <a:p>
            <a:pPr lvl="1"/>
            <a:r>
              <a:rPr lang="en-US" dirty="0"/>
              <a:t>Example: the daily confirmed deaths/cases at a location</a:t>
            </a:r>
          </a:p>
        </p:txBody>
      </p:sp>
      <p:sp>
        <p:nvSpPr>
          <p:cNvPr id="4" name="Slide Number Placeholder 3">
            <a:extLst>
              <a:ext uri="{FF2B5EF4-FFF2-40B4-BE49-F238E27FC236}">
                <a16:creationId xmlns:a16="http://schemas.microsoft.com/office/drawing/2014/main" id="{3F685143-9B84-41AE-8FFC-12D16452E50C}"/>
              </a:ext>
            </a:extLst>
          </p:cNvPr>
          <p:cNvSpPr>
            <a:spLocks noGrp="1"/>
          </p:cNvSpPr>
          <p:nvPr>
            <p:ph type="sldNum" sz="quarter" idx="12"/>
          </p:nvPr>
        </p:nvSpPr>
        <p:spPr/>
        <p:txBody>
          <a:bodyPr/>
          <a:lstStyle/>
          <a:p>
            <a:fld id="{F9913601-2E22-4589-A394-4D3650FFD697}" type="slidenum">
              <a:rPr lang="en-US" smtClean="0">
                <a:solidFill>
                  <a:prstClr val="black"/>
                </a:solidFill>
              </a:rPr>
              <a:pPr/>
              <a:t>16</a:t>
            </a:fld>
            <a:endParaRPr lang="en-US" dirty="0">
              <a:solidFill>
                <a:prstClr val="black"/>
              </a:solidFill>
            </a:endParaRPr>
          </a:p>
        </p:txBody>
      </p:sp>
      <p:pic>
        <p:nvPicPr>
          <p:cNvPr id="6" name="Picture 5">
            <a:extLst>
              <a:ext uri="{FF2B5EF4-FFF2-40B4-BE49-F238E27FC236}">
                <a16:creationId xmlns:a16="http://schemas.microsoft.com/office/drawing/2014/main" id="{D5BC3596-4D5F-7847-B7C3-BA8C8A407F8C}"/>
              </a:ext>
            </a:extLst>
          </p:cNvPr>
          <p:cNvPicPr>
            <a:picLocks noChangeAspect="1"/>
          </p:cNvPicPr>
          <p:nvPr/>
        </p:nvPicPr>
        <p:blipFill rotWithShape="1">
          <a:blip r:embed="rId2"/>
          <a:srcRect t="4410"/>
          <a:stretch/>
        </p:blipFill>
        <p:spPr>
          <a:xfrm>
            <a:off x="1600200" y="2148635"/>
            <a:ext cx="5029200" cy="3188831"/>
          </a:xfrm>
          <a:prstGeom prst="rect">
            <a:avLst/>
          </a:prstGeom>
        </p:spPr>
      </p:pic>
      <p:sp>
        <p:nvSpPr>
          <p:cNvPr id="7" name="TextBox 6">
            <a:extLst>
              <a:ext uri="{FF2B5EF4-FFF2-40B4-BE49-F238E27FC236}">
                <a16:creationId xmlns:a16="http://schemas.microsoft.com/office/drawing/2014/main" id="{025743D1-A965-344C-888F-618F6FC55CF4}"/>
              </a:ext>
            </a:extLst>
          </p:cNvPr>
          <p:cNvSpPr txBox="1"/>
          <p:nvPr/>
        </p:nvSpPr>
        <p:spPr>
          <a:xfrm>
            <a:off x="6858000" y="3096719"/>
            <a:ext cx="4876800" cy="830997"/>
          </a:xfrm>
          <a:prstGeom prst="rect">
            <a:avLst/>
          </a:prstGeom>
          <a:noFill/>
        </p:spPr>
        <p:txBody>
          <a:bodyPr wrap="square" rtlCol="0">
            <a:spAutoFit/>
          </a:bodyPr>
          <a:lstStyle/>
          <a:p>
            <a:pPr marL="285750" indent="-285750">
              <a:buFont typeface="Arial" panose="020B0604020202020204" pitchFamily="34" charset="0"/>
              <a:buChar char="•"/>
            </a:pPr>
            <a:r>
              <a:rPr lang="en-US" sz="2400" dirty="0"/>
              <a:t>COVID-19 death count time series for 3 different states.</a:t>
            </a:r>
          </a:p>
        </p:txBody>
      </p:sp>
    </p:spTree>
    <p:extLst>
      <p:ext uri="{BB962C8B-B14F-4D97-AF65-F5344CB8AC3E}">
        <p14:creationId xmlns:p14="http://schemas.microsoft.com/office/powerpoint/2010/main" val="10470866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013DAD-F7CD-42AD-9BD1-D1960BABEAAE}"/>
              </a:ext>
            </a:extLst>
          </p:cNvPr>
          <p:cNvSpPr>
            <a:spLocks noGrp="1"/>
          </p:cNvSpPr>
          <p:nvPr>
            <p:ph type="title"/>
          </p:nvPr>
        </p:nvSpPr>
        <p:spPr/>
        <p:txBody>
          <a:bodyPr/>
          <a:lstStyle/>
          <a:p>
            <a:r>
              <a:rPr lang="en-US" dirty="0"/>
              <a:t>Problem Definition</a:t>
            </a:r>
          </a:p>
        </p:txBody>
      </p:sp>
      <p:sp>
        <p:nvSpPr>
          <p:cNvPr id="3" name="Content Placeholder 2">
            <a:extLst>
              <a:ext uri="{FF2B5EF4-FFF2-40B4-BE49-F238E27FC236}">
                <a16:creationId xmlns:a16="http://schemas.microsoft.com/office/drawing/2014/main" id="{0767593E-4959-429D-9AD4-7FBD14AC545E}"/>
              </a:ext>
            </a:extLst>
          </p:cNvPr>
          <p:cNvSpPr>
            <a:spLocks noGrp="1"/>
          </p:cNvSpPr>
          <p:nvPr>
            <p:ph idx="1"/>
          </p:nvPr>
        </p:nvSpPr>
        <p:spPr/>
        <p:txBody>
          <a:bodyPr/>
          <a:lstStyle/>
          <a:p>
            <a:r>
              <a:rPr lang="en-US" dirty="0"/>
              <a:t>To predict the number of cases and deaths for a location</a:t>
            </a:r>
          </a:p>
          <a:p>
            <a:pPr lvl="1"/>
            <a:r>
              <a:rPr lang="en-US" dirty="0"/>
              <a:t> The historical values which are respond variables</a:t>
            </a:r>
          </a:p>
          <a:p>
            <a:pPr lvl="1"/>
            <a:endParaRPr lang="en-US" dirty="0"/>
          </a:p>
          <a:p>
            <a:pPr lvl="1"/>
            <a:r>
              <a:rPr lang="en-US" dirty="0"/>
              <a:t>Additional predictors e.g. hospitalization rate, testing rate, population etc., which can be static like population or dynamic like daily testing rate.</a:t>
            </a:r>
          </a:p>
        </p:txBody>
      </p:sp>
      <p:sp>
        <p:nvSpPr>
          <p:cNvPr id="4" name="Slide Number Placeholder 3">
            <a:extLst>
              <a:ext uri="{FF2B5EF4-FFF2-40B4-BE49-F238E27FC236}">
                <a16:creationId xmlns:a16="http://schemas.microsoft.com/office/drawing/2014/main" id="{3F685143-9B84-41AE-8FFC-12D16452E50C}"/>
              </a:ext>
            </a:extLst>
          </p:cNvPr>
          <p:cNvSpPr>
            <a:spLocks noGrp="1"/>
          </p:cNvSpPr>
          <p:nvPr>
            <p:ph type="sldNum" sz="quarter" idx="12"/>
          </p:nvPr>
        </p:nvSpPr>
        <p:spPr/>
        <p:txBody>
          <a:bodyPr/>
          <a:lstStyle/>
          <a:p>
            <a:fld id="{F9913601-2E22-4589-A394-4D3650FFD697}" type="slidenum">
              <a:rPr lang="en-US" smtClean="0">
                <a:solidFill>
                  <a:prstClr val="black"/>
                </a:solidFill>
              </a:rPr>
              <a:pPr/>
              <a:t>17</a:t>
            </a:fld>
            <a:endParaRPr lang="en-US" dirty="0">
              <a:solidFill>
                <a:prstClr val="black"/>
              </a:solidFill>
            </a:endParaRPr>
          </a:p>
        </p:txBody>
      </p:sp>
      <mc:AlternateContent xmlns:mc="http://schemas.openxmlformats.org/markup-compatibility/2006">
        <mc:Choice xmlns:a14="http://schemas.microsoft.com/office/drawing/2010/main" Requires="a14">
          <p:sp>
            <p:nvSpPr>
              <p:cNvPr id="5" name="Rectangle 4">
                <a:extLst>
                  <a:ext uri="{FF2B5EF4-FFF2-40B4-BE49-F238E27FC236}">
                    <a16:creationId xmlns:a16="http://schemas.microsoft.com/office/drawing/2014/main" id="{B8988670-C625-D94C-B7CB-8ED8DCDB790D}"/>
                  </a:ext>
                </a:extLst>
              </p:cNvPr>
              <p:cNvSpPr/>
              <p:nvPr/>
            </p:nvSpPr>
            <p:spPr>
              <a:xfrm>
                <a:off x="3665220" y="2216868"/>
                <a:ext cx="5715000" cy="477888"/>
              </a:xfrm>
              <a:prstGeom prst="rect">
                <a:avLst/>
              </a:prstGeom>
            </p:spPr>
            <p:txBody>
              <a:bodyPr wrap="square">
                <a:spAutoFit/>
              </a:bodyPr>
              <a:lstStyle/>
              <a:p>
                <a:pPr marL="274320" lvl="1" indent="0">
                  <a:buNone/>
                </a:pPr>
                <a14:m>
                  <m:oMathPara xmlns:m="http://schemas.openxmlformats.org/officeDocument/2006/math">
                    <m:oMathParaPr>
                      <m:jc m:val="centerGroup"/>
                    </m:oMathParaPr>
                    <m:oMath xmlns:m="http://schemas.openxmlformats.org/officeDocument/2006/math">
                      <m:sSub>
                        <m:sSubPr>
                          <m:ctrlPr>
                            <a:rPr lang="en-US" sz="2400" i="1" dirty="0" smtClean="0">
                              <a:latin typeface="Cambria Math" panose="02040503050406030204" pitchFamily="18" charset="0"/>
                            </a:rPr>
                          </m:ctrlPr>
                        </m:sSubPr>
                        <m:e>
                          <m:r>
                            <a:rPr lang="en-US" sz="2400" i="1" dirty="0">
                              <a:latin typeface="Cambria Math" panose="02040503050406030204" pitchFamily="18" charset="0"/>
                            </a:rPr>
                            <m:t>𝑦</m:t>
                          </m:r>
                        </m:e>
                        <m:sub>
                          <m:r>
                            <a:rPr lang="en-US" sz="2400" b="0" i="1" dirty="0" smtClean="0">
                              <a:latin typeface="Cambria Math" panose="02040503050406030204" pitchFamily="18" charset="0"/>
                            </a:rPr>
                            <m:t>0:</m:t>
                          </m:r>
                          <m:r>
                            <a:rPr lang="en-US" sz="2400" i="1" dirty="0">
                              <a:latin typeface="Cambria Math" panose="02040503050406030204" pitchFamily="18" charset="0"/>
                            </a:rPr>
                            <m:t>𝑡</m:t>
                          </m:r>
                        </m:sub>
                      </m:sSub>
                      <m:r>
                        <a:rPr lang="en-US" sz="2400" i="1" dirty="0">
                          <a:latin typeface="Cambria Math" panose="02040503050406030204" pitchFamily="18" charset="0"/>
                        </a:rPr>
                        <m:t>={ </m:t>
                      </m:r>
                      <m:sSub>
                        <m:sSubPr>
                          <m:ctrlPr>
                            <a:rPr lang="en-US" sz="2400" i="1" dirty="0">
                              <a:latin typeface="Cambria Math" panose="02040503050406030204" pitchFamily="18" charset="0"/>
                            </a:rPr>
                          </m:ctrlPr>
                        </m:sSubPr>
                        <m:e>
                          <m:r>
                            <a:rPr lang="en-US" sz="2400" i="1" dirty="0">
                              <a:latin typeface="Cambria Math" panose="02040503050406030204" pitchFamily="18" charset="0"/>
                            </a:rPr>
                            <m:t>𝑦</m:t>
                          </m:r>
                        </m:e>
                        <m:sub>
                          <m:r>
                            <a:rPr lang="en-US" sz="2400" b="0" i="1" dirty="0" smtClean="0">
                              <a:latin typeface="Cambria Math" panose="02040503050406030204" pitchFamily="18" charset="0"/>
                            </a:rPr>
                            <m:t>0</m:t>
                          </m:r>
                        </m:sub>
                      </m:sSub>
                      <m:r>
                        <a:rPr lang="en-US" sz="2400" i="1" dirty="0">
                          <a:latin typeface="Cambria Math" panose="02040503050406030204" pitchFamily="18" charset="0"/>
                        </a:rPr>
                        <m:t>,</m:t>
                      </m:r>
                      <m:sSub>
                        <m:sSubPr>
                          <m:ctrlPr>
                            <a:rPr lang="en-US" sz="2400" i="1" dirty="0">
                              <a:latin typeface="Cambria Math" panose="02040503050406030204" pitchFamily="18" charset="0"/>
                            </a:rPr>
                          </m:ctrlPr>
                        </m:sSubPr>
                        <m:e>
                          <m:r>
                            <a:rPr lang="en-US" sz="2400" i="1" dirty="0">
                              <a:latin typeface="Cambria Math" panose="02040503050406030204" pitchFamily="18" charset="0"/>
                            </a:rPr>
                            <m:t>𝑦</m:t>
                          </m:r>
                        </m:e>
                        <m:sub>
                          <m:r>
                            <a:rPr lang="en-US" sz="2400" b="0" i="1" dirty="0" smtClean="0">
                              <a:latin typeface="Cambria Math" panose="02040503050406030204" pitchFamily="18" charset="0"/>
                            </a:rPr>
                            <m:t>1</m:t>
                          </m:r>
                        </m:sub>
                      </m:sSub>
                      <m:r>
                        <a:rPr lang="en-US" sz="2400" i="1" dirty="0">
                          <a:latin typeface="Cambria Math" panose="02040503050406030204" pitchFamily="18" charset="0"/>
                        </a:rPr>
                        <m:t>,</m:t>
                      </m:r>
                      <m:sSub>
                        <m:sSubPr>
                          <m:ctrlPr>
                            <a:rPr lang="en-US" sz="2400" i="1" dirty="0">
                              <a:latin typeface="Cambria Math" panose="02040503050406030204" pitchFamily="18" charset="0"/>
                            </a:rPr>
                          </m:ctrlPr>
                        </m:sSubPr>
                        <m:e>
                          <m:r>
                            <a:rPr lang="en-US" sz="2400" i="1" dirty="0">
                              <a:latin typeface="Cambria Math" panose="02040503050406030204" pitchFamily="18" charset="0"/>
                            </a:rPr>
                            <m:t>𝑦</m:t>
                          </m:r>
                        </m:e>
                        <m:sub>
                          <m:r>
                            <a:rPr lang="en-US" sz="2400" b="0" i="1" dirty="0" smtClean="0">
                              <a:latin typeface="Cambria Math" panose="02040503050406030204" pitchFamily="18" charset="0"/>
                            </a:rPr>
                            <m:t>2</m:t>
                          </m:r>
                        </m:sub>
                      </m:sSub>
                      <m:r>
                        <a:rPr lang="en-US" sz="2400" b="0" i="1" dirty="0" smtClean="0">
                          <a:latin typeface="Cambria Math" panose="02040503050406030204" pitchFamily="18" charset="0"/>
                        </a:rPr>
                        <m:t>,</m:t>
                      </m:r>
                      <m:r>
                        <a:rPr lang="en-US" sz="2400" i="1" dirty="0">
                          <a:latin typeface="Cambria Math" panose="02040503050406030204" pitchFamily="18" charset="0"/>
                        </a:rPr>
                        <m:t>…</m:t>
                      </m:r>
                      <m:r>
                        <a:rPr lang="en-US" sz="2400" b="0" i="1" dirty="0" smtClean="0">
                          <a:latin typeface="Cambria Math" panose="02040503050406030204" pitchFamily="18" charset="0"/>
                        </a:rPr>
                        <m:t>,</m:t>
                      </m:r>
                      <m:sSub>
                        <m:sSubPr>
                          <m:ctrlPr>
                            <a:rPr lang="en-US" sz="2400" i="1" dirty="0">
                              <a:latin typeface="Cambria Math" panose="02040503050406030204" pitchFamily="18" charset="0"/>
                            </a:rPr>
                          </m:ctrlPr>
                        </m:sSubPr>
                        <m:e>
                          <m:r>
                            <a:rPr lang="en-US" sz="2400" i="1" dirty="0">
                              <a:latin typeface="Cambria Math" panose="02040503050406030204" pitchFamily="18" charset="0"/>
                            </a:rPr>
                            <m:t>𝑦</m:t>
                          </m:r>
                        </m:e>
                        <m:sub>
                          <m:r>
                            <a:rPr lang="en-US" sz="2400" i="1" dirty="0">
                              <a:latin typeface="Cambria Math" panose="02040503050406030204" pitchFamily="18" charset="0"/>
                            </a:rPr>
                            <m:t>𝑡</m:t>
                          </m:r>
                        </m:sub>
                      </m:sSub>
                      <m:r>
                        <a:rPr lang="en-US" sz="2400" i="1" dirty="0">
                          <a:latin typeface="Cambria Math" panose="02040503050406030204" pitchFamily="18" charset="0"/>
                        </a:rPr>
                        <m:t>}</m:t>
                      </m:r>
                    </m:oMath>
                  </m:oMathPara>
                </a14:m>
                <a:endParaRPr lang="en-US" sz="2400" dirty="0"/>
              </a:p>
            </p:txBody>
          </p:sp>
        </mc:Choice>
        <mc:Fallback>
          <p:sp>
            <p:nvSpPr>
              <p:cNvPr id="5" name="Rectangle 4">
                <a:extLst>
                  <a:ext uri="{FF2B5EF4-FFF2-40B4-BE49-F238E27FC236}">
                    <a16:creationId xmlns:a16="http://schemas.microsoft.com/office/drawing/2014/main" id="{B8988670-C625-D94C-B7CB-8ED8DCDB790D}"/>
                  </a:ext>
                </a:extLst>
              </p:cNvPr>
              <p:cNvSpPr>
                <a:spLocks noRot="1" noChangeAspect="1" noMove="1" noResize="1" noEditPoints="1" noAdjustHandles="1" noChangeArrowheads="1" noChangeShapeType="1" noTextEdit="1"/>
              </p:cNvSpPr>
              <p:nvPr/>
            </p:nvSpPr>
            <p:spPr>
              <a:xfrm>
                <a:off x="3665220" y="2216868"/>
                <a:ext cx="5715000" cy="477888"/>
              </a:xfrm>
              <a:prstGeom prst="rect">
                <a:avLst/>
              </a:prstGeom>
              <a:blipFill>
                <a:blip r:embed="rId2"/>
                <a:stretch>
                  <a:fillRect b="-153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32C4AB17-191C-064B-96E3-179F38E0D780}"/>
                  </a:ext>
                </a:extLst>
              </p:cNvPr>
              <p:cNvSpPr/>
              <p:nvPr/>
            </p:nvSpPr>
            <p:spPr>
              <a:xfrm>
                <a:off x="3886200" y="4724400"/>
                <a:ext cx="5273040" cy="477888"/>
              </a:xfrm>
              <a:prstGeom prst="rect">
                <a:avLst/>
              </a:prstGeom>
            </p:spPr>
            <p:txBody>
              <a:bodyPr wrap="square">
                <a:spAutoFit/>
              </a:bodyPr>
              <a:lstStyle/>
              <a:p>
                <a:pPr marL="274320" lvl="1" indent="0">
                  <a:buNone/>
                </a:pPr>
                <a14:m>
                  <m:oMathPara xmlns:m="http://schemas.openxmlformats.org/officeDocument/2006/math">
                    <m:oMathParaPr>
                      <m:jc m:val="centerGroup"/>
                    </m:oMathParaPr>
                    <m:oMath xmlns:m="http://schemas.openxmlformats.org/officeDocument/2006/math">
                      <m:sSub>
                        <m:sSubPr>
                          <m:ctrlPr>
                            <a:rPr lang="en-US" sz="2400" i="1" dirty="0" smtClean="0">
                              <a:latin typeface="Cambria Math" panose="02040503050406030204" pitchFamily="18" charset="0"/>
                            </a:rPr>
                          </m:ctrlPr>
                        </m:sSubPr>
                        <m:e>
                          <m:r>
                            <a:rPr lang="en-US" sz="2400" b="1" i="1" dirty="0" smtClean="0">
                              <a:latin typeface="Cambria Math" panose="02040503050406030204" pitchFamily="18" charset="0"/>
                            </a:rPr>
                            <m:t>𝒙</m:t>
                          </m:r>
                        </m:e>
                        <m:sub>
                          <m:r>
                            <a:rPr lang="en-US" sz="2400" b="0" i="1" dirty="0" smtClean="0">
                              <a:latin typeface="Cambria Math" panose="02040503050406030204" pitchFamily="18" charset="0"/>
                            </a:rPr>
                            <m:t>0:</m:t>
                          </m:r>
                          <m:r>
                            <a:rPr lang="en-US" sz="2400" i="1" dirty="0">
                              <a:latin typeface="Cambria Math" panose="02040503050406030204" pitchFamily="18" charset="0"/>
                            </a:rPr>
                            <m:t>𝑡</m:t>
                          </m:r>
                        </m:sub>
                      </m:sSub>
                      <m:r>
                        <a:rPr lang="en-US" sz="2400" i="1" dirty="0">
                          <a:latin typeface="Cambria Math" panose="02040503050406030204" pitchFamily="18" charset="0"/>
                        </a:rPr>
                        <m:t>={ </m:t>
                      </m:r>
                      <m:sSub>
                        <m:sSubPr>
                          <m:ctrlPr>
                            <a:rPr lang="en-US" sz="2400" i="1" dirty="0">
                              <a:latin typeface="Cambria Math" panose="02040503050406030204" pitchFamily="18" charset="0"/>
                            </a:rPr>
                          </m:ctrlPr>
                        </m:sSubPr>
                        <m:e>
                          <m:r>
                            <a:rPr lang="en-US" sz="2400" b="1" i="1" dirty="0" smtClean="0">
                              <a:latin typeface="Cambria Math" panose="02040503050406030204" pitchFamily="18" charset="0"/>
                            </a:rPr>
                            <m:t>𝒙</m:t>
                          </m:r>
                        </m:e>
                        <m:sub>
                          <m:r>
                            <a:rPr lang="en-US" sz="2400" b="0" i="1" dirty="0" smtClean="0">
                              <a:latin typeface="Cambria Math" panose="02040503050406030204" pitchFamily="18" charset="0"/>
                            </a:rPr>
                            <m:t>0</m:t>
                          </m:r>
                        </m:sub>
                      </m:sSub>
                      <m:r>
                        <a:rPr lang="en-US" sz="2400" i="1" dirty="0">
                          <a:latin typeface="Cambria Math" panose="02040503050406030204" pitchFamily="18" charset="0"/>
                        </a:rPr>
                        <m:t>,</m:t>
                      </m:r>
                      <m:sSub>
                        <m:sSubPr>
                          <m:ctrlPr>
                            <a:rPr lang="en-US" sz="2400" i="1" dirty="0">
                              <a:latin typeface="Cambria Math" panose="02040503050406030204" pitchFamily="18" charset="0"/>
                            </a:rPr>
                          </m:ctrlPr>
                        </m:sSubPr>
                        <m:e>
                          <m:r>
                            <a:rPr lang="en-US" sz="2400" b="1" i="1" dirty="0" smtClean="0">
                              <a:latin typeface="Cambria Math" panose="02040503050406030204" pitchFamily="18" charset="0"/>
                            </a:rPr>
                            <m:t>𝒙</m:t>
                          </m:r>
                        </m:e>
                        <m:sub>
                          <m:r>
                            <a:rPr lang="en-US" sz="2400" b="0" i="1" dirty="0" smtClean="0">
                              <a:latin typeface="Cambria Math" panose="02040503050406030204" pitchFamily="18" charset="0"/>
                            </a:rPr>
                            <m:t>1</m:t>
                          </m:r>
                        </m:sub>
                      </m:sSub>
                      <m:r>
                        <a:rPr lang="en-US" sz="2400" i="1" dirty="0">
                          <a:latin typeface="Cambria Math" panose="02040503050406030204" pitchFamily="18" charset="0"/>
                        </a:rPr>
                        <m:t>,</m:t>
                      </m:r>
                      <m:sSub>
                        <m:sSubPr>
                          <m:ctrlPr>
                            <a:rPr lang="en-US" sz="2400" i="1" dirty="0">
                              <a:latin typeface="Cambria Math" panose="02040503050406030204" pitchFamily="18" charset="0"/>
                            </a:rPr>
                          </m:ctrlPr>
                        </m:sSubPr>
                        <m:e>
                          <m:r>
                            <a:rPr lang="en-US" sz="2400" b="1" i="1" dirty="0" smtClean="0">
                              <a:latin typeface="Cambria Math" panose="02040503050406030204" pitchFamily="18" charset="0"/>
                            </a:rPr>
                            <m:t>𝒙</m:t>
                          </m:r>
                        </m:e>
                        <m:sub>
                          <m:r>
                            <a:rPr lang="en-US" sz="2400" b="0" i="1" dirty="0" smtClean="0">
                              <a:latin typeface="Cambria Math" panose="02040503050406030204" pitchFamily="18" charset="0"/>
                            </a:rPr>
                            <m:t>2</m:t>
                          </m:r>
                        </m:sub>
                      </m:sSub>
                      <m:r>
                        <a:rPr lang="en-US" sz="2400" b="0" i="1" dirty="0" smtClean="0">
                          <a:latin typeface="Cambria Math" panose="02040503050406030204" pitchFamily="18" charset="0"/>
                        </a:rPr>
                        <m:t>,</m:t>
                      </m:r>
                      <m:r>
                        <a:rPr lang="en-US" sz="2400" i="1" dirty="0">
                          <a:latin typeface="Cambria Math" panose="02040503050406030204" pitchFamily="18" charset="0"/>
                        </a:rPr>
                        <m:t>…</m:t>
                      </m:r>
                      <m:sSub>
                        <m:sSubPr>
                          <m:ctrlPr>
                            <a:rPr lang="en-US" sz="2400" i="1" dirty="0" smtClean="0">
                              <a:latin typeface="Cambria Math" panose="02040503050406030204" pitchFamily="18" charset="0"/>
                            </a:rPr>
                          </m:ctrlPr>
                        </m:sSubPr>
                        <m:e>
                          <m:r>
                            <a:rPr lang="en-US" sz="2400" b="0" i="1" dirty="0" smtClean="0">
                              <a:latin typeface="Cambria Math" panose="02040503050406030204" pitchFamily="18" charset="0"/>
                            </a:rPr>
                            <m:t>,</m:t>
                          </m:r>
                          <m:r>
                            <a:rPr lang="en-US" sz="2400" b="1" i="1" dirty="0" smtClean="0">
                              <a:latin typeface="Cambria Math" panose="02040503050406030204" pitchFamily="18" charset="0"/>
                            </a:rPr>
                            <m:t>𝒙</m:t>
                          </m:r>
                        </m:e>
                        <m:sub>
                          <m:r>
                            <a:rPr lang="en-US" sz="2400" i="1" dirty="0">
                              <a:latin typeface="Cambria Math" panose="02040503050406030204" pitchFamily="18" charset="0"/>
                            </a:rPr>
                            <m:t>𝑡</m:t>
                          </m:r>
                        </m:sub>
                      </m:sSub>
                      <m:r>
                        <a:rPr lang="en-US" sz="2400" i="1" dirty="0">
                          <a:latin typeface="Cambria Math" panose="02040503050406030204" pitchFamily="18" charset="0"/>
                        </a:rPr>
                        <m:t>}</m:t>
                      </m:r>
                    </m:oMath>
                  </m:oMathPara>
                </a14:m>
                <a:endParaRPr lang="en-US" sz="2400" dirty="0"/>
              </a:p>
            </p:txBody>
          </p:sp>
        </mc:Choice>
        <mc:Fallback xmlns="">
          <p:sp>
            <p:nvSpPr>
              <p:cNvPr id="8" name="Rectangle 7">
                <a:extLst>
                  <a:ext uri="{FF2B5EF4-FFF2-40B4-BE49-F238E27FC236}">
                    <a16:creationId xmlns:a16="http://schemas.microsoft.com/office/drawing/2014/main" id="{32C4AB17-191C-064B-96E3-179F38E0D780}"/>
                  </a:ext>
                </a:extLst>
              </p:cNvPr>
              <p:cNvSpPr>
                <a:spLocks noRot="1" noChangeAspect="1" noMove="1" noResize="1" noEditPoints="1" noAdjustHandles="1" noChangeArrowheads="1" noChangeShapeType="1" noTextEdit="1"/>
              </p:cNvSpPr>
              <p:nvPr/>
            </p:nvSpPr>
            <p:spPr>
              <a:xfrm>
                <a:off x="3886200" y="4724400"/>
                <a:ext cx="5273040" cy="477888"/>
              </a:xfrm>
              <a:prstGeom prst="rect">
                <a:avLst/>
              </a:prstGeom>
              <a:blipFill>
                <a:blip r:embed="rId3"/>
                <a:stretch>
                  <a:fillRect b="-14103"/>
                </a:stretch>
              </a:blipFill>
            </p:spPr>
            <p:txBody>
              <a:bodyPr/>
              <a:lstStyle/>
              <a:p>
                <a:r>
                  <a:rPr lang="en-US">
                    <a:noFill/>
                  </a:rPr>
                  <a:t> </a:t>
                </a:r>
              </a:p>
            </p:txBody>
          </p:sp>
        </mc:Fallback>
      </mc:AlternateContent>
    </p:spTree>
    <p:extLst>
      <p:ext uri="{BB962C8B-B14F-4D97-AF65-F5344CB8AC3E}">
        <p14:creationId xmlns:p14="http://schemas.microsoft.com/office/powerpoint/2010/main" val="20663879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013DAD-F7CD-42AD-9BD1-D1960BABEAAE}"/>
              </a:ext>
            </a:extLst>
          </p:cNvPr>
          <p:cNvSpPr>
            <a:spLocks noGrp="1"/>
          </p:cNvSpPr>
          <p:nvPr>
            <p:ph type="title"/>
          </p:nvPr>
        </p:nvSpPr>
        <p:spPr/>
        <p:txBody>
          <a:bodyPr/>
          <a:lstStyle/>
          <a:p>
            <a:r>
              <a:rPr lang="en-US" dirty="0"/>
              <a:t>Problem Definition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767593E-4959-429D-9AD4-7FBD14AC545E}"/>
                  </a:ext>
                </a:extLst>
              </p:cNvPr>
              <p:cNvSpPr>
                <a:spLocks noGrp="1"/>
              </p:cNvSpPr>
              <p:nvPr>
                <p:ph idx="1"/>
              </p:nvPr>
            </p:nvSpPr>
            <p:spPr>
              <a:xfrm>
                <a:off x="609600" y="1219200"/>
                <a:ext cx="10972800" cy="5334000"/>
              </a:xfrm>
            </p:spPr>
            <p:txBody>
              <a:bodyPr/>
              <a:lstStyle/>
              <a:p>
                <a:r>
                  <a:rPr lang="en-US" dirty="0"/>
                  <a:t>What is time series prediction</a:t>
                </a:r>
              </a:p>
              <a:p>
                <a:pPr lvl="1"/>
                <a:r>
                  <a:rPr lang="en-US" dirty="0"/>
                  <a:t>Given the timeseries inputs up to time </a:t>
                </a:r>
                <a14:m>
                  <m:oMath xmlns:m="http://schemas.openxmlformats.org/officeDocument/2006/math">
                    <m:r>
                      <a:rPr lang="en-US" i="1" dirty="0" smtClean="0">
                        <a:latin typeface="Cambria Math" panose="02040503050406030204" pitchFamily="18" charset="0"/>
                      </a:rPr>
                      <m:t>𝑡</m:t>
                    </m:r>
                    <m:r>
                      <a:rPr lang="en-US" b="0" i="0" dirty="0" smtClean="0">
                        <a:latin typeface="Cambria Math" panose="02040503050406030204" pitchFamily="18" charset="0"/>
                      </a:rPr>
                      <m:t> </m:t>
                    </m:r>
                  </m:oMath>
                </a14:m>
                <a:r>
                  <a:rPr lang="en-US" dirty="0"/>
                  <a:t>for both respond variables </a:t>
                </a:r>
                <a14:m>
                  <m:oMath xmlns:m="http://schemas.openxmlformats.org/officeDocument/2006/math">
                    <m:sSub>
                      <m:sSubPr>
                        <m:ctrlPr>
                          <a:rPr lang="en-US" i="1" dirty="0">
                            <a:latin typeface="Cambria Math" panose="02040503050406030204" pitchFamily="18" charset="0"/>
                          </a:rPr>
                        </m:ctrlPr>
                      </m:sSubPr>
                      <m:e>
                        <m:r>
                          <a:rPr lang="en-US" b="0" i="1" dirty="0" smtClean="0">
                            <a:latin typeface="Cambria Math" panose="02040503050406030204" pitchFamily="18" charset="0"/>
                          </a:rPr>
                          <m:t>𝑌</m:t>
                        </m:r>
                      </m:e>
                      <m:sub>
                        <m:r>
                          <a:rPr lang="en-US" i="1" dirty="0">
                            <a:latin typeface="Cambria Math" panose="02040503050406030204" pitchFamily="18" charset="0"/>
                          </a:rPr>
                          <m:t>0:</m:t>
                        </m:r>
                        <m:r>
                          <a:rPr lang="en-US" i="1" dirty="0">
                            <a:latin typeface="Cambria Math" panose="02040503050406030204" pitchFamily="18" charset="0"/>
                          </a:rPr>
                          <m:t>𝑡</m:t>
                        </m:r>
                      </m:sub>
                    </m:sSub>
                    <m:r>
                      <a:rPr lang="en-US" i="1" dirty="0">
                        <a:latin typeface="Cambria Math" panose="02040503050406030204" pitchFamily="18" charset="0"/>
                      </a:rPr>
                      <m:t> </m:t>
                    </m:r>
                  </m:oMath>
                </a14:m>
                <a:r>
                  <a:rPr lang="en-US" dirty="0"/>
                  <a:t>and predictors</a:t>
                </a:r>
                <a14:m>
                  <m:oMath xmlns:m="http://schemas.openxmlformats.org/officeDocument/2006/math">
                    <m:sSub>
                      <m:sSubPr>
                        <m:ctrlPr>
                          <a:rPr lang="en-US" i="1" dirty="0">
                            <a:latin typeface="Cambria Math" panose="02040503050406030204" pitchFamily="18" charset="0"/>
                          </a:rPr>
                        </m:ctrlPr>
                      </m:sSubPr>
                      <m:e>
                        <m:r>
                          <a:rPr lang="en-US" b="0" i="1" dirty="0" smtClean="0">
                            <a:latin typeface="Cambria Math" panose="02040503050406030204" pitchFamily="18" charset="0"/>
                          </a:rPr>
                          <m:t> </m:t>
                        </m:r>
                        <m:r>
                          <a:rPr lang="en-US" b="0" i="1" dirty="0" smtClean="0">
                            <a:latin typeface="Cambria Math" panose="02040503050406030204" pitchFamily="18" charset="0"/>
                          </a:rPr>
                          <m:t>𝑋</m:t>
                        </m:r>
                      </m:e>
                      <m:sub>
                        <m:r>
                          <a:rPr lang="en-US" i="1" dirty="0">
                            <a:latin typeface="Cambria Math" panose="02040503050406030204" pitchFamily="18" charset="0"/>
                          </a:rPr>
                          <m:t>0:</m:t>
                        </m:r>
                        <m:r>
                          <a:rPr lang="en-US" i="1" dirty="0">
                            <a:latin typeface="Cambria Math" panose="02040503050406030204" pitchFamily="18" charset="0"/>
                          </a:rPr>
                          <m:t>𝑡</m:t>
                        </m:r>
                      </m:sub>
                    </m:sSub>
                  </m:oMath>
                </a14:m>
                <a:r>
                  <a:rPr lang="en-US" dirty="0"/>
                  <a:t>, the goal is to predict future values </a:t>
                </a:r>
                <a14:m>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𝑌</m:t>
                        </m:r>
                      </m:e>
                      <m:sub>
                        <m:r>
                          <a:rPr lang="en-US" b="0" i="1" dirty="0" smtClean="0">
                            <a:latin typeface="Cambria Math" panose="02040503050406030204" pitchFamily="18" charset="0"/>
                          </a:rPr>
                          <m:t>𝑡</m:t>
                        </m:r>
                        <m:r>
                          <a:rPr lang="en-US" b="0" i="1" dirty="0" smtClean="0">
                            <a:latin typeface="Cambria Math" panose="02040503050406030204" pitchFamily="18" charset="0"/>
                          </a:rPr>
                          <m:t>+</m:t>
                        </m:r>
                        <m:r>
                          <a:rPr lang="en-US" b="0" i="1" dirty="0" smtClean="0">
                            <a:latin typeface="Cambria Math" panose="02040503050406030204" pitchFamily="18" charset="0"/>
                          </a:rPr>
                          <m:t>𝑠</m:t>
                        </m:r>
                      </m:sub>
                    </m:sSub>
                  </m:oMath>
                </a14:m>
                <a:r>
                  <a:rPr lang="en-US" dirty="0"/>
                  <a:t> for respond variables at time </a:t>
                </a:r>
                <a14:m>
                  <m:oMath xmlns:m="http://schemas.openxmlformats.org/officeDocument/2006/math">
                    <m:r>
                      <a:rPr lang="en-US" i="1" dirty="0" smtClean="0">
                        <a:latin typeface="Cambria Math" panose="02040503050406030204" pitchFamily="18" charset="0"/>
                      </a:rPr>
                      <m:t>𝑡</m:t>
                    </m:r>
                    <m:r>
                      <a:rPr lang="en-US" i="1" dirty="0" smtClean="0">
                        <a:latin typeface="Cambria Math" panose="02040503050406030204" pitchFamily="18" charset="0"/>
                      </a:rPr>
                      <m:t>+</m:t>
                    </m:r>
                    <m:r>
                      <a:rPr lang="en-US" i="1" dirty="0" smtClean="0">
                        <a:latin typeface="Cambria Math" panose="02040503050406030204" pitchFamily="18" charset="0"/>
                      </a:rPr>
                      <m:t>𝑠</m:t>
                    </m:r>
                  </m:oMath>
                </a14:m>
                <a:r>
                  <a:rPr lang="en-US" dirty="0"/>
                  <a:t>, where </a:t>
                </a:r>
                <a14:m>
                  <m:oMath xmlns:m="http://schemas.openxmlformats.org/officeDocument/2006/math">
                    <m:r>
                      <a:rPr lang="en-US" i="1" dirty="0" smtClean="0">
                        <a:latin typeface="Cambria Math" panose="02040503050406030204" pitchFamily="18" charset="0"/>
                      </a:rPr>
                      <m:t>𝑠</m:t>
                    </m:r>
                  </m:oMath>
                </a14:m>
                <a:r>
                  <a:rPr lang="en-US" dirty="0"/>
                  <a:t> is called the </a:t>
                </a:r>
                <a:r>
                  <a:rPr lang="en-US" b="1" dirty="0"/>
                  <a:t>horizon of prediction</a:t>
                </a:r>
                <a:r>
                  <a:rPr lang="en-US" dirty="0"/>
                  <a:t>, S are the static predictors like population, and </a:t>
                </a:r>
                <a14:m>
                  <m:oMath xmlns:m="http://schemas.openxmlformats.org/officeDocument/2006/math">
                    <m:r>
                      <a:rPr lang="en-US" b="0" i="1" smtClean="0">
                        <a:latin typeface="Cambria Math" panose="02040503050406030204" pitchFamily="18" charset="0"/>
                      </a:rPr>
                      <m:t>𝑘</m:t>
                    </m:r>
                  </m:oMath>
                </a14:m>
                <a:r>
                  <a:rPr lang="en-US" dirty="0"/>
                  <a:t> is the look back window size. </a:t>
                </a:r>
              </a:p>
              <a:p>
                <a:pPr lvl="1"/>
                <a:endParaRPr lang="en-US" dirty="0"/>
              </a:p>
              <a:p>
                <a:pPr marL="274320" lvl="1" indent="0">
                  <a:buNone/>
                </a:pPr>
                <a14:m>
                  <m:oMathPara xmlns:m="http://schemas.openxmlformats.org/officeDocument/2006/math">
                    <m:oMathParaPr>
                      <m:jc m:val="centerGroup"/>
                    </m:oMathParaPr>
                    <m:oMath xmlns:m="http://schemas.openxmlformats.org/officeDocument/2006/math">
                      <m:sSub>
                        <m:sSubPr>
                          <m:ctrlPr>
                            <a:rPr lang="en-US" i="1" dirty="0">
                              <a:latin typeface="Cambria Math" panose="02040503050406030204" pitchFamily="18" charset="0"/>
                            </a:rPr>
                          </m:ctrlPr>
                        </m:sSubPr>
                        <m:e>
                          <m:acc>
                            <m:accPr>
                              <m:chr m:val="̂"/>
                              <m:ctrlPr>
                                <a:rPr lang="en-US" i="1" dirty="0" smtClean="0">
                                  <a:latin typeface="Cambria Math" panose="02040503050406030204" pitchFamily="18" charset="0"/>
                                </a:rPr>
                              </m:ctrlPr>
                            </m:accPr>
                            <m:e>
                              <m:r>
                                <a:rPr lang="en-US" b="0" i="1" dirty="0" smtClean="0">
                                  <a:latin typeface="Cambria Math" panose="02040503050406030204" pitchFamily="18" charset="0"/>
                                </a:rPr>
                                <m:t>𝑌</m:t>
                              </m:r>
                            </m:e>
                          </m:acc>
                        </m:e>
                        <m:sub>
                          <m:r>
                            <a:rPr lang="en-US" i="1" dirty="0">
                              <a:latin typeface="Cambria Math" panose="02040503050406030204" pitchFamily="18" charset="0"/>
                            </a:rPr>
                            <m:t>𝑡</m:t>
                          </m:r>
                          <m:r>
                            <a:rPr lang="en-US" i="1" dirty="0">
                              <a:latin typeface="Cambria Math" panose="02040503050406030204" pitchFamily="18" charset="0"/>
                            </a:rPr>
                            <m:t>+</m:t>
                          </m:r>
                          <m:r>
                            <a:rPr lang="en-US" i="1" dirty="0">
                              <a:latin typeface="Cambria Math" panose="02040503050406030204" pitchFamily="18" charset="0"/>
                            </a:rPr>
                            <m:t>𝑠</m:t>
                          </m:r>
                        </m:sub>
                      </m:sSub>
                      <m:r>
                        <a:rPr lang="en-US" b="0" i="0" dirty="0" smtClean="0">
                          <a:latin typeface="Cambria Math" panose="02040503050406030204" pitchFamily="18" charset="0"/>
                        </a:rPr>
                        <m:t>=</m:t>
                      </m:r>
                      <m:r>
                        <m:rPr>
                          <m:sty m:val="p"/>
                        </m:rPr>
                        <a:rPr lang="en-US" b="0" i="0" dirty="0" smtClean="0">
                          <a:latin typeface="Cambria Math" panose="02040503050406030204" pitchFamily="18" charset="0"/>
                        </a:rPr>
                        <m:t>f</m:t>
                      </m:r>
                      <m:r>
                        <a:rPr lang="en-US" b="0" i="0" dirty="0" smtClean="0">
                          <a:latin typeface="Cambria Math" panose="02040503050406030204" pitchFamily="18" charset="0"/>
                        </a:rPr>
                        <m:t>(</m:t>
                      </m:r>
                      <m:sSub>
                        <m:sSubPr>
                          <m:ctrlPr>
                            <a:rPr lang="en-US" i="1" dirty="0">
                              <a:latin typeface="Cambria Math" panose="02040503050406030204" pitchFamily="18" charset="0"/>
                            </a:rPr>
                          </m:ctrlPr>
                        </m:sSubPr>
                        <m:e>
                          <m:r>
                            <a:rPr lang="en-US" b="0" i="1" dirty="0" smtClean="0">
                              <a:latin typeface="Cambria Math" panose="02040503050406030204" pitchFamily="18" charset="0"/>
                            </a:rPr>
                            <m:t>𝑌</m:t>
                          </m:r>
                        </m:e>
                        <m:sub>
                          <m:r>
                            <a:rPr lang="en-US" b="0" i="1" dirty="0" smtClean="0">
                              <a:latin typeface="Cambria Math" panose="02040503050406030204" pitchFamily="18" charset="0"/>
                            </a:rPr>
                            <m:t>𝑡</m:t>
                          </m:r>
                          <m:r>
                            <a:rPr lang="en-US" b="0" i="1" dirty="0" smtClean="0">
                              <a:latin typeface="Cambria Math" panose="02040503050406030204" pitchFamily="18" charset="0"/>
                            </a:rPr>
                            <m:t>−</m:t>
                          </m:r>
                          <m:r>
                            <a:rPr lang="en-US" b="0" i="1" dirty="0" smtClean="0">
                              <a:latin typeface="Cambria Math" panose="02040503050406030204" pitchFamily="18" charset="0"/>
                            </a:rPr>
                            <m:t>𝑘</m:t>
                          </m:r>
                          <m:r>
                            <a:rPr lang="en-US" b="0" i="1" dirty="0" smtClean="0">
                              <a:latin typeface="Cambria Math" panose="02040503050406030204" pitchFamily="18" charset="0"/>
                            </a:rPr>
                            <m:t>:</m:t>
                          </m:r>
                          <m:r>
                            <a:rPr lang="en-US" i="1" dirty="0">
                              <a:latin typeface="Cambria Math" panose="02040503050406030204" pitchFamily="18" charset="0"/>
                            </a:rPr>
                            <m:t>𝑡</m:t>
                          </m:r>
                        </m:sub>
                      </m:sSub>
                      <m:r>
                        <a:rPr lang="en-US" b="0" i="1" dirty="0" smtClean="0">
                          <a:latin typeface="Cambria Math" panose="02040503050406030204" pitchFamily="18" charset="0"/>
                        </a:rPr>
                        <m:t>,</m:t>
                      </m:r>
                      <m:sSub>
                        <m:sSubPr>
                          <m:ctrlPr>
                            <a:rPr lang="en-US" i="1" dirty="0">
                              <a:latin typeface="Cambria Math" panose="02040503050406030204" pitchFamily="18" charset="0"/>
                            </a:rPr>
                          </m:ctrlPr>
                        </m:sSubPr>
                        <m:e>
                          <m:r>
                            <a:rPr lang="en-US" b="0" i="1" dirty="0" smtClean="0">
                              <a:latin typeface="Cambria Math" panose="02040503050406030204" pitchFamily="18" charset="0"/>
                            </a:rPr>
                            <m:t>𝑋</m:t>
                          </m:r>
                        </m:e>
                        <m:sub>
                          <m:r>
                            <a:rPr lang="en-US" i="1" dirty="0">
                              <a:latin typeface="Cambria Math" panose="02040503050406030204" pitchFamily="18" charset="0"/>
                            </a:rPr>
                            <m:t>𝑡</m:t>
                          </m:r>
                          <m:r>
                            <a:rPr lang="en-US" i="1" dirty="0">
                              <a:latin typeface="Cambria Math" panose="02040503050406030204" pitchFamily="18" charset="0"/>
                            </a:rPr>
                            <m:t>−</m:t>
                          </m:r>
                          <m:r>
                            <a:rPr lang="en-US" i="1" dirty="0">
                              <a:latin typeface="Cambria Math" panose="02040503050406030204" pitchFamily="18" charset="0"/>
                            </a:rPr>
                            <m:t>𝑘</m:t>
                          </m:r>
                          <m:r>
                            <a:rPr lang="en-US" i="1" dirty="0">
                              <a:latin typeface="Cambria Math" panose="02040503050406030204" pitchFamily="18" charset="0"/>
                            </a:rPr>
                            <m:t>:</m:t>
                          </m:r>
                          <m:r>
                            <a:rPr lang="en-US" i="1" dirty="0">
                              <a:latin typeface="Cambria Math" panose="02040503050406030204" pitchFamily="18" charset="0"/>
                            </a:rPr>
                            <m:t>𝑡</m:t>
                          </m:r>
                        </m:sub>
                      </m:sSub>
                      <m:r>
                        <a:rPr lang="en-US" b="0" i="1" dirty="0" smtClean="0">
                          <a:latin typeface="Cambria Math" panose="02040503050406030204" pitchFamily="18" charset="0"/>
                        </a:rPr>
                        <m:t>,</m:t>
                      </m:r>
                      <m:r>
                        <m:rPr>
                          <m:sty m:val="p"/>
                        </m:rPr>
                        <a:rPr lang="en-US" b="0" i="0" dirty="0" smtClean="0">
                          <a:latin typeface="Cambria Math" panose="02040503050406030204" pitchFamily="18" charset="0"/>
                        </a:rPr>
                        <m:t>S</m:t>
                      </m:r>
                      <m:r>
                        <a:rPr lang="en-US" b="0" i="0" dirty="0" smtClean="0">
                          <a:latin typeface="Cambria Math" panose="02040503050406030204" pitchFamily="18" charset="0"/>
                        </a:rPr>
                        <m:t>)</m:t>
                      </m:r>
                    </m:oMath>
                  </m:oMathPara>
                </a14:m>
                <a:endParaRPr lang="en-US" dirty="0"/>
              </a:p>
            </p:txBody>
          </p:sp>
        </mc:Choice>
        <mc:Fallback xmlns="">
          <p:sp>
            <p:nvSpPr>
              <p:cNvPr id="3" name="Content Placeholder 2">
                <a:extLst>
                  <a:ext uri="{FF2B5EF4-FFF2-40B4-BE49-F238E27FC236}">
                    <a16:creationId xmlns:a16="http://schemas.microsoft.com/office/drawing/2014/main" id="{0767593E-4959-429D-9AD4-7FBD14AC545E}"/>
                  </a:ext>
                </a:extLst>
              </p:cNvPr>
              <p:cNvSpPr>
                <a:spLocks noGrp="1" noRot="1" noChangeAspect="1" noMove="1" noResize="1" noEditPoints="1" noAdjustHandles="1" noChangeArrowheads="1" noChangeShapeType="1" noTextEdit="1"/>
              </p:cNvSpPr>
              <p:nvPr>
                <p:ph idx="1"/>
              </p:nvPr>
            </p:nvSpPr>
            <p:spPr>
              <a:xfrm>
                <a:off x="609600" y="1219200"/>
                <a:ext cx="10972800" cy="5334000"/>
              </a:xfrm>
              <a:blipFill>
                <a:blip r:embed="rId3"/>
                <a:stretch>
                  <a:fillRect l="-1167" t="-1714" r="-1389"/>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3F685143-9B84-41AE-8FFC-12D16452E50C}"/>
              </a:ext>
            </a:extLst>
          </p:cNvPr>
          <p:cNvSpPr>
            <a:spLocks noGrp="1"/>
          </p:cNvSpPr>
          <p:nvPr>
            <p:ph type="sldNum" sz="quarter" idx="12"/>
          </p:nvPr>
        </p:nvSpPr>
        <p:spPr/>
        <p:txBody>
          <a:bodyPr/>
          <a:lstStyle/>
          <a:p>
            <a:fld id="{F9913601-2E22-4589-A394-4D3650FFD697}" type="slidenum">
              <a:rPr lang="en-US" smtClean="0">
                <a:solidFill>
                  <a:prstClr val="black"/>
                </a:solidFill>
              </a:rPr>
              <a:pPr/>
              <a:t>18</a:t>
            </a:fld>
            <a:endParaRPr lang="en-US" dirty="0">
              <a:solidFill>
                <a:prstClr val="black"/>
              </a:solidFill>
            </a:endParaRPr>
          </a:p>
        </p:txBody>
      </p:sp>
    </p:spTree>
    <p:extLst>
      <p:ext uri="{BB962C8B-B14F-4D97-AF65-F5344CB8AC3E}">
        <p14:creationId xmlns:p14="http://schemas.microsoft.com/office/powerpoint/2010/main" val="18015920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224099-5E2C-34F6-DC37-CA8A7B47C915}"/>
              </a:ext>
            </a:extLst>
          </p:cNvPr>
          <p:cNvSpPr>
            <a:spLocks noGrp="1"/>
          </p:cNvSpPr>
          <p:nvPr>
            <p:ph type="title"/>
          </p:nvPr>
        </p:nvSpPr>
        <p:spPr/>
        <p:txBody>
          <a:bodyPr/>
          <a:lstStyle/>
          <a:p>
            <a:r>
              <a:rPr lang="en-US" dirty="0"/>
              <a:t>Comparison with Regression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7470619-7B2F-7D52-1D0E-8EC14334AC1E}"/>
                  </a:ext>
                </a:extLst>
              </p:cNvPr>
              <p:cNvSpPr>
                <a:spLocks noGrp="1"/>
              </p:cNvSpPr>
              <p:nvPr>
                <p:ph idx="1"/>
              </p:nvPr>
            </p:nvSpPr>
            <p:spPr/>
            <p:txBody>
              <a:bodyPr/>
              <a:lstStyle/>
              <a:p>
                <a:r>
                  <a:rPr lang="en-US" dirty="0"/>
                  <a:t>Time Series prediction and Regression both seem to predict the target/response values </a:t>
                </a:r>
                <a14:m>
                  <m:oMath xmlns:m="http://schemas.openxmlformats.org/officeDocument/2006/math">
                    <m:r>
                      <a:rPr lang="en-US" b="0" i="1" smtClean="0">
                        <a:latin typeface="Cambria Math" panose="02040503050406030204" pitchFamily="18" charset="0"/>
                      </a:rPr>
                      <m:t>𝑦</m:t>
                    </m:r>
                  </m:oMath>
                </a14:m>
                <a:r>
                  <a:rPr lang="en-US" dirty="0"/>
                  <a:t> given some features/predictors </a:t>
                </a:r>
                <a14:m>
                  <m:oMath xmlns:m="http://schemas.openxmlformats.org/officeDocument/2006/math">
                    <m:r>
                      <a:rPr lang="en-US" b="0" i="1" smtClean="0">
                        <a:latin typeface="Cambria Math" panose="02040503050406030204" pitchFamily="18" charset="0"/>
                      </a:rPr>
                      <m:t>𝑥</m:t>
                    </m:r>
                  </m:oMath>
                </a14:m>
                <a:r>
                  <a:rPr lang="en-US" dirty="0"/>
                  <a:t>. How do they differ? </a:t>
                </a:r>
              </a:p>
              <a:p>
                <a:pPr lvl="1"/>
                <a:r>
                  <a:rPr lang="en-US" dirty="0"/>
                  <a:t>The fundamental assumption for regression problem: data samples are </a:t>
                </a:r>
                <a:r>
                  <a:rPr lang="en-US" b="1" dirty="0"/>
                  <a:t>independent and often identically distributed. </a:t>
                </a:r>
              </a:p>
              <a:p>
                <a:pPr lvl="1"/>
                <a:r>
                  <a:rPr lang="en-US" dirty="0"/>
                  <a:t>However, in time series, we don’t describe them as independent (there could </a:t>
                </a:r>
                <a:r>
                  <a:rPr lang="en-US" altLang="zh-CN" dirty="0"/>
                  <a:t>be</a:t>
                </a:r>
                <a:r>
                  <a:rPr lang="zh-CN" altLang="en-US" dirty="0"/>
                  <a:t> </a:t>
                </a:r>
                <a:r>
                  <a:rPr lang="en-US" dirty="0"/>
                  <a:t>correlation or even causal relations between data points, and </a:t>
                </a:r>
                <a:r>
                  <a:rPr lang="en-US" altLang="zh-CN" dirty="0"/>
                  <a:t>the</a:t>
                </a:r>
                <a:r>
                  <a:rPr lang="zh-CN" altLang="en-US" dirty="0"/>
                  <a:t> </a:t>
                </a:r>
                <a:r>
                  <a:rPr lang="en-US" dirty="0"/>
                  <a:t>past usually affect</a:t>
                </a:r>
                <a:r>
                  <a:rPr lang="en-US" altLang="zh-CN" dirty="0"/>
                  <a:t>s</a:t>
                </a:r>
                <a:r>
                  <a:rPr lang="zh-CN" altLang="en-US" dirty="0"/>
                  <a:t> </a:t>
                </a:r>
                <a:r>
                  <a:rPr lang="en-US" altLang="zh-CN" dirty="0"/>
                  <a:t>the</a:t>
                </a:r>
                <a:r>
                  <a:rPr lang="en-US" dirty="0"/>
                  <a:t> future). This is also known as </a:t>
                </a:r>
                <a:r>
                  <a:rPr lang="en-US" b="1" dirty="0"/>
                  <a:t>sequential modeling </a:t>
                </a:r>
                <a:endParaRPr lang="en-US" dirty="0"/>
              </a:p>
            </p:txBody>
          </p:sp>
        </mc:Choice>
        <mc:Fallback xmlns="">
          <p:sp>
            <p:nvSpPr>
              <p:cNvPr id="3" name="Content Placeholder 2">
                <a:extLst>
                  <a:ext uri="{FF2B5EF4-FFF2-40B4-BE49-F238E27FC236}">
                    <a16:creationId xmlns:a16="http://schemas.microsoft.com/office/drawing/2014/main" id="{57470619-7B2F-7D52-1D0E-8EC14334AC1E}"/>
                  </a:ext>
                </a:extLst>
              </p:cNvPr>
              <p:cNvSpPr>
                <a:spLocks noGrp="1" noRot="1" noChangeAspect="1" noMove="1" noResize="1" noEditPoints="1" noAdjustHandles="1" noChangeArrowheads="1" noChangeShapeType="1" noTextEdit="1"/>
              </p:cNvSpPr>
              <p:nvPr>
                <p:ph idx="1"/>
              </p:nvPr>
            </p:nvSpPr>
            <p:spPr>
              <a:blipFill>
                <a:blip r:embed="rId2"/>
                <a:stretch>
                  <a:fillRect l="-1040" t="-1425" r="-1387"/>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B6BF9EE8-03E0-C32A-5098-635A17C0073E}"/>
              </a:ext>
            </a:extLst>
          </p:cNvPr>
          <p:cNvSpPr>
            <a:spLocks noGrp="1"/>
          </p:cNvSpPr>
          <p:nvPr>
            <p:ph type="sldNum" sz="quarter" idx="12"/>
          </p:nvPr>
        </p:nvSpPr>
        <p:spPr/>
        <p:txBody>
          <a:bodyPr/>
          <a:lstStyle/>
          <a:p>
            <a:fld id="{F9913601-2E22-4589-A394-4D3650FFD697}" type="slidenum">
              <a:rPr lang="en-US" smtClean="0">
                <a:solidFill>
                  <a:prstClr val="black"/>
                </a:solidFill>
              </a:rPr>
              <a:pPr/>
              <a:t>19</a:t>
            </a:fld>
            <a:endParaRPr lang="en-US" dirty="0">
              <a:solidFill>
                <a:prstClr val="black"/>
              </a:solidFill>
            </a:endParaRPr>
          </a:p>
        </p:txBody>
      </p:sp>
    </p:spTree>
    <p:extLst>
      <p:ext uri="{BB962C8B-B14F-4D97-AF65-F5344CB8AC3E}">
        <p14:creationId xmlns:p14="http://schemas.microsoft.com/office/powerpoint/2010/main" val="2229249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180ADC-D0D3-8BE5-9333-8DFD349B6E7C}"/>
              </a:ext>
            </a:extLst>
          </p:cNvPr>
          <p:cNvSpPr>
            <a:spLocks noGrp="1"/>
          </p:cNvSpPr>
          <p:nvPr>
            <p:ph type="title"/>
          </p:nvPr>
        </p:nvSpPr>
        <p:spPr/>
        <p:txBody>
          <a:bodyPr/>
          <a:lstStyle/>
          <a:p>
            <a:r>
              <a:rPr lang="en-US" altLang="zh-CN" dirty="0"/>
              <a:t>How</a:t>
            </a:r>
            <a:r>
              <a:rPr lang="zh-CN" altLang="en-US" dirty="0"/>
              <a:t> </a:t>
            </a:r>
            <a:r>
              <a:rPr lang="en-US" altLang="zh-CN" dirty="0"/>
              <a:t>is</a:t>
            </a:r>
            <a:r>
              <a:rPr lang="zh-CN" altLang="en-US" dirty="0"/>
              <a:t> </a:t>
            </a:r>
            <a:r>
              <a:rPr lang="en-US" altLang="zh-CN" dirty="0"/>
              <a:t>everyone</a:t>
            </a:r>
            <a:r>
              <a:rPr lang="zh-CN" altLang="en-US" dirty="0"/>
              <a:t> </a:t>
            </a:r>
            <a:r>
              <a:rPr lang="en-US" altLang="zh-CN" dirty="0"/>
              <a:t>doing?</a:t>
            </a:r>
            <a:endParaRPr lang="en-US" dirty="0"/>
          </a:p>
        </p:txBody>
      </p:sp>
      <p:sp>
        <p:nvSpPr>
          <p:cNvPr id="3" name="Content Placeholder 2">
            <a:extLst>
              <a:ext uri="{FF2B5EF4-FFF2-40B4-BE49-F238E27FC236}">
                <a16:creationId xmlns:a16="http://schemas.microsoft.com/office/drawing/2014/main" id="{5A7D337D-B29C-8A1D-2864-6C1700C6881D}"/>
              </a:ext>
            </a:extLst>
          </p:cNvPr>
          <p:cNvSpPr>
            <a:spLocks noGrp="1"/>
          </p:cNvSpPr>
          <p:nvPr>
            <p:ph idx="1"/>
          </p:nvPr>
        </p:nvSpPr>
        <p:spPr/>
        <p:txBody>
          <a:bodyPr>
            <a:normAutofit/>
          </a:bodyPr>
          <a:lstStyle/>
          <a:p>
            <a:pPr marL="0" indent="0">
              <a:buNone/>
            </a:pPr>
            <a:endParaRPr lang="en-US" dirty="0"/>
          </a:p>
          <a:p>
            <a:pPr marL="0" indent="0">
              <a:buNone/>
            </a:pPr>
            <a:r>
              <a:rPr lang="en-US" dirty="0"/>
              <a:t>You are taking a college-level (upper-division) class!</a:t>
            </a:r>
            <a:r>
              <a:rPr lang="zh-CN" altLang="en-US" dirty="0"/>
              <a:t> </a:t>
            </a:r>
            <a:endParaRPr lang="en-US" altLang="zh-CN" dirty="0"/>
          </a:p>
          <a:p>
            <a:pPr marL="0" indent="0">
              <a:buNone/>
            </a:pPr>
            <a:endParaRPr lang="en-US" altLang="zh-CN" dirty="0"/>
          </a:p>
          <a:p>
            <a:pPr marL="0" indent="0">
              <a:buNone/>
            </a:pPr>
            <a:r>
              <a:rPr lang="en-US" altLang="zh-CN" dirty="0"/>
              <a:t>You</a:t>
            </a:r>
            <a:r>
              <a:rPr lang="zh-CN" altLang="en-US" dirty="0"/>
              <a:t> </a:t>
            </a:r>
            <a:r>
              <a:rPr lang="en-US" altLang="zh-CN" dirty="0"/>
              <a:t>are</a:t>
            </a:r>
            <a:r>
              <a:rPr lang="zh-CN" altLang="en-US" dirty="0"/>
              <a:t> </a:t>
            </a:r>
            <a:r>
              <a:rPr lang="en-US" altLang="zh-CN" dirty="0"/>
              <a:t>almost</a:t>
            </a:r>
            <a:r>
              <a:rPr lang="zh-CN" altLang="en-US" dirty="0"/>
              <a:t> </a:t>
            </a:r>
            <a:r>
              <a:rPr lang="en-US" altLang="zh-CN" dirty="0"/>
              <a:t>there.</a:t>
            </a:r>
            <a:r>
              <a:rPr lang="en-US" dirty="0"/>
              <a:t> </a:t>
            </a:r>
          </a:p>
          <a:p>
            <a:pPr marL="0" indent="0">
              <a:buNone/>
            </a:pPr>
            <a:endParaRPr lang="en-US" dirty="0"/>
          </a:p>
          <a:p>
            <a:pPr marL="0" indent="0">
              <a:buNone/>
            </a:pPr>
            <a:r>
              <a:rPr lang="en-US" dirty="0"/>
              <a:t>Be </a:t>
            </a:r>
            <a:r>
              <a:rPr lang="en-US" dirty="0">
                <a:solidFill>
                  <a:srgbClr val="00B0F0"/>
                </a:solidFill>
              </a:rPr>
              <a:t>proud</a:t>
            </a:r>
            <a:r>
              <a:rPr lang="en-US" dirty="0"/>
              <a:t> of yourself</a:t>
            </a:r>
            <a:r>
              <a:rPr lang="en-US" altLang="zh-CN" dirty="0"/>
              <a:t>.</a:t>
            </a:r>
            <a:r>
              <a:rPr lang="en-US" dirty="0"/>
              <a:t> </a:t>
            </a:r>
          </a:p>
        </p:txBody>
      </p:sp>
      <p:sp>
        <p:nvSpPr>
          <p:cNvPr id="4" name="Slide Number Placeholder 3">
            <a:extLst>
              <a:ext uri="{FF2B5EF4-FFF2-40B4-BE49-F238E27FC236}">
                <a16:creationId xmlns:a16="http://schemas.microsoft.com/office/drawing/2014/main" id="{8E5CC133-3863-D283-61B8-6EC707115A28}"/>
              </a:ext>
            </a:extLst>
          </p:cNvPr>
          <p:cNvSpPr>
            <a:spLocks noGrp="1"/>
          </p:cNvSpPr>
          <p:nvPr>
            <p:ph type="sldNum" sz="quarter" idx="12"/>
          </p:nvPr>
        </p:nvSpPr>
        <p:spPr/>
        <p:txBody>
          <a:bodyPr/>
          <a:lstStyle/>
          <a:p>
            <a:fld id="{F9913601-2E22-4589-A394-4D3650FFD697}" type="slidenum">
              <a:rPr lang="en-US" smtClean="0">
                <a:solidFill>
                  <a:prstClr val="black"/>
                </a:solidFill>
              </a:rPr>
              <a:pPr/>
              <a:t>2</a:t>
            </a:fld>
            <a:endParaRPr lang="en-US" dirty="0">
              <a:solidFill>
                <a:prstClr val="black"/>
              </a:solidFill>
            </a:endParaRPr>
          </a:p>
        </p:txBody>
      </p:sp>
    </p:spTree>
    <p:extLst>
      <p:ext uri="{BB962C8B-B14F-4D97-AF65-F5344CB8AC3E}">
        <p14:creationId xmlns:p14="http://schemas.microsoft.com/office/powerpoint/2010/main" val="234788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013DAD-F7CD-42AD-9BD1-D1960BABEAAE}"/>
              </a:ext>
            </a:extLst>
          </p:cNvPr>
          <p:cNvSpPr>
            <a:spLocks noGrp="1"/>
          </p:cNvSpPr>
          <p:nvPr>
            <p:ph type="title"/>
          </p:nvPr>
        </p:nvSpPr>
        <p:spPr/>
        <p:txBody>
          <a:bodyPr/>
          <a:lstStyle/>
          <a:p>
            <a:r>
              <a:rPr lang="en-US" dirty="0"/>
              <a:t>Problem Definition</a:t>
            </a:r>
          </a:p>
        </p:txBody>
      </p:sp>
      <p:sp>
        <p:nvSpPr>
          <p:cNvPr id="3" name="Content Placeholder 2">
            <a:extLst>
              <a:ext uri="{FF2B5EF4-FFF2-40B4-BE49-F238E27FC236}">
                <a16:creationId xmlns:a16="http://schemas.microsoft.com/office/drawing/2014/main" id="{0767593E-4959-429D-9AD4-7FBD14AC545E}"/>
              </a:ext>
            </a:extLst>
          </p:cNvPr>
          <p:cNvSpPr>
            <a:spLocks noGrp="1"/>
          </p:cNvSpPr>
          <p:nvPr>
            <p:ph idx="1"/>
          </p:nvPr>
        </p:nvSpPr>
        <p:spPr>
          <a:xfrm>
            <a:off x="609600" y="1219200"/>
            <a:ext cx="10972800" cy="5334000"/>
          </a:xfrm>
        </p:spPr>
        <p:txBody>
          <a:bodyPr/>
          <a:lstStyle/>
          <a:p>
            <a:r>
              <a:rPr lang="en-US" sz="2800" dirty="0"/>
              <a:t>Recall that we only use a small window size of past to predict future </a:t>
            </a:r>
          </a:p>
          <a:p>
            <a:r>
              <a:rPr lang="en-US" sz="2800" dirty="0"/>
              <a:t>Why use a look back window instead of the whole timeseries?</a:t>
            </a:r>
          </a:p>
          <a:p>
            <a:pPr lvl="1"/>
            <a:r>
              <a:rPr lang="en-US" sz="2800" dirty="0"/>
              <a:t>Model efficiency: feeding all historical data into the model may be out of memory, and the speed would be very slow.</a:t>
            </a:r>
          </a:p>
          <a:p>
            <a:pPr lvl="1"/>
            <a:r>
              <a:rPr lang="en-US" sz="2800" dirty="0"/>
              <a:t>Model performance: longer historical data does not necessarily yield for a better prediction performance (i.e., too much noise).</a:t>
            </a:r>
          </a:p>
          <a:p>
            <a:pPr lvl="1"/>
            <a:endParaRPr lang="en-US" dirty="0"/>
          </a:p>
        </p:txBody>
      </p:sp>
      <p:sp>
        <p:nvSpPr>
          <p:cNvPr id="4" name="Slide Number Placeholder 3">
            <a:extLst>
              <a:ext uri="{FF2B5EF4-FFF2-40B4-BE49-F238E27FC236}">
                <a16:creationId xmlns:a16="http://schemas.microsoft.com/office/drawing/2014/main" id="{3F685143-9B84-41AE-8FFC-12D16452E50C}"/>
              </a:ext>
            </a:extLst>
          </p:cNvPr>
          <p:cNvSpPr>
            <a:spLocks noGrp="1"/>
          </p:cNvSpPr>
          <p:nvPr>
            <p:ph type="sldNum" sz="quarter" idx="12"/>
          </p:nvPr>
        </p:nvSpPr>
        <p:spPr/>
        <p:txBody>
          <a:bodyPr/>
          <a:lstStyle/>
          <a:p>
            <a:fld id="{F9913601-2E22-4589-A394-4D3650FFD697}" type="slidenum">
              <a:rPr lang="en-US" smtClean="0">
                <a:solidFill>
                  <a:prstClr val="black"/>
                </a:solidFill>
              </a:rPr>
              <a:pPr/>
              <a:t>20</a:t>
            </a:fld>
            <a:endParaRPr lang="en-US" dirty="0">
              <a:solidFill>
                <a:prstClr val="black"/>
              </a:solidFill>
            </a:endParaRPr>
          </a:p>
        </p:txBody>
      </p:sp>
      <p:pic>
        <p:nvPicPr>
          <p:cNvPr id="5" name="Picture 4">
            <a:extLst>
              <a:ext uri="{FF2B5EF4-FFF2-40B4-BE49-F238E27FC236}">
                <a16:creationId xmlns:a16="http://schemas.microsoft.com/office/drawing/2014/main" id="{C240CC42-5C3A-CE40-A1C7-D4ED5C11DE1B}"/>
              </a:ext>
            </a:extLst>
          </p:cNvPr>
          <p:cNvPicPr>
            <a:picLocks noChangeAspect="1"/>
          </p:cNvPicPr>
          <p:nvPr/>
        </p:nvPicPr>
        <p:blipFill>
          <a:blip r:embed="rId2"/>
          <a:stretch>
            <a:fillRect/>
          </a:stretch>
        </p:blipFill>
        <p:spPr>
          <a:xfrm>
            <a:off x="4343400" y="4495800"/>
            <a:ext cx="4572000" cy="2303292"/>
          </a:xfrm>
          <a:prstGeom prst="rect">
            <a:avLst/>
          </a:prstGeom>
        </p:spPr>
      </p:pic>
      <p:sp>
        <p:nvSpPr>
          <p:cNvPr id="6" name="TextBox 5">
            <a:extLst>
              <a:ext uri="{FF2B5EF4-FFF2-40B4-BE49-F238E27FC236}">
                <a16:creationId xmlns:a16="http://schemas.microsoft.com/office/drawing/2014/main" id="{DD7F55F7-2730-F84E-AD2F-F36F3D6F7939}"/>
              </a:ext>
            </a:extLst>
          </p:cNvPr>
          <p:cNvSpPr txBox="1"/>
          <p:nvPr/>
        </p:nvSpPr>
        <p:spPr>
          <a:xfrm>
            <a:off x="1323018" y="5462780"/>
            <a:ext cx="3648178" cy="369332"/>
          </a:xfrm>
          <a:prstGeom prst="rect">
            <a:avLst/>
          </a:prstGeom>
          <a:noFill/>
        </p:spPr>
        <p:txBody>
          <a:bodyPr wrap="none" rtlCol="0">
            <a:spAutoFit/>
          </a:bodyPr>
          <a:lstStyle/>
          <a:p>
            <a:r>
              <a:rPr lang="en-US" dirty="0"/>
              <a:t>Look back window (observed period)</a:t>
            </a:r>
          </a:p>
        </p:txBody>
      </p:sp>
      <p:sp>
        <p:nvSpPr>
          <p:cNvPr id="7" name="TextBox 6">
            <a:extLst>
              <a:ext uri="{FF2B5EF4-FFF2-40B4-BE49-F238E27FC236}">
                <a16:creationId xmlns:a16="http://schemas.microsoft.com/office/drawing/2014/main" id="{BAF30328-4BFF-8647-9BC6-8F91ECA2FB49}"/>
              </a:ext>
            </a:extLst>
          </p:cNvPr>
          <p:cNvSpPr txBox="1"/>
          <p:nvPr/>
        </p:nvSpPr>
        <p:spPr>
          <a:xfrm>
            <a:off x="3110037" y="5874458"/>
            <a:ext cx="1808700" cy="369332"/>
          </a:xfrm>
          <a:prstGeom prst="rect">
            <a:avLst/>
          </a:prstGeom>
          <a:noFill/>
        </p:spPr>
        <p:txBody>
          <a:bodyPr wrap="none" rtlCol="0">
            <a:spAutoFit/>
          </a:bodyPr>
          <a:lstStyle/>
          <a:p>
            <a:r>
              <a:rPr lang="en-US" dirty="0"/>
              <a:t>Prediction period</a:t>
            </a:r>
          </a:p>
        </p:txBody>
      </p:sp>
    </p:spTree>
    <p:extLst>
      <p:ext uri="{BB962C8B-B14F-4D97-AF65-F5344CB8AC3E}">
        <p14:creationId xmlns:p14="http://schemas.microsoft.com/office/powerpoint/2010/main" val="3774433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E6F4B-227B-455B-92DE-B6EA905B4D70}"/>
              </a:ext>
            </a:extLst>
          </p:cNvPr>
          <p:cNvSpPr>
            <a:spLocks noGrp="1"/>
          </p:cNvSpPr>
          <p:nvPr>
            <p:ph type="title"/>
          </p:nvPr>
        </p:nvSpPr>
        <p:spPr/>
        <p:txBody>
          <a:bodyPr/>
          <a:lstStyle/>
          <a:p>
            <a:r>
              <a:rPr lang="en-US" dirty="0"/>
              <a:t>Roadmap</a:t>
            </a:r>
          </a:p>
        </p:txBody>
      </p:sp>
      <p:sp>
        <p:nvSpPr>
          <p:cNvPr id="3" name="Content Placeholder 2">
            <a:extLst>
              <a:ext uri="{FF2B5EF4-FFF2-40B4-BE49-F238E27FC236}">
                <a16:creationId xmlns:a16="http://schemas.microsoft.com/office/drawing/2014/main" id="{7BBB18D5-5A50-4A06-8733-D7B432A962EF}"/>
              </a:ext>
            </a:extLst>
          </p:cNvPr>
          <p:cNvSpPr>
            <a:spLocks noGrp="1"/>
          </p:cNvSpPr>
          <p:nvPr>
            <p:ph idx="1"/>
          </p:nvPr>
        </p:nvSpPr>
        <p:spPr/>
        <p:txBody>
          <a:bodyPr/>
          <a:lstStyle/>
          <a:p>
            <a:r>
              <a:rPr lang="en-US" dirty="0"/>
              <a:t>Introduction</a:t>
            </a:r>
          </a:p>
          <a:p>
            <a:r>
              <a:rPr lang="en-US" dirty="0"/>
              <a:t>Problem Definition</a:t>
            </a:r>
          </a:p>
          <a:p>
            <a:r>
              <a:rPr lang="en-US" dirty="0"/>
              <a:t>Data Acquirement and Visualization</a:t>
            </a:r>
          </a:p>
          <a:p>
            <a:r>
              <a:rPr lang="en-US" dirty="0"/>
              <a:t>Model Description &amp; Evaluation</a:t>
            </a:r>
          </a:p>
          <a:p>
            <a:r>
              <a:rPr lang="en-US" altLang="zh-CN" dirty="0"/>
              <a:t>Visualization</a:t>
            </a:r>
            <a:r>
              <a:rPr lang="zh-CN" altLang="en-US" dirty="0"/>
              <a:t> </a:t>
            </a:r>
            <a:r>
              <a:rPr lang="en-US" altLang="zh-CN" dirty="0"/>
              <a:t>of</a:t>
            </a:r>
            <a:r>
              <a:rPr lang="zh-CN" altLang="en-US" dirty="0"/>
              <a:t> </a:t>
            </a:r>
            <a:r>
              <a:rPr lang="en-US" altLang="zh-CN" dirty="0"/>
              <a:t>Results</a:t>
            </a:r>
            <a:endParaRPr lang="en-US" dirty="0"/>
          </a:p>
          <a:p>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C1432EE9-6E67-4BA1-8AC2-9861D95130A8}"/>
              </a:ext>
            </a:extLst>
          </p:cNvPr>
          <p:cNvSpPr>
            <a:spLocks noGrp="1"/>
          </p:cNvSpPr>
          <p:nvPr>
            <p:ph type="sldNum" sz="quarter" idx="12"/>
          </p:nvPr>
        </p:nvSpPr>
        <p:spPr/>
        <p:txBody>
          <a:bodyPr/>
          <a:lstStyle/>
          <a:p>
            <a:fld id="{F9913601-2E22-4589-A394-4D3650FFD697}" type="slidenum">
              <a:rPr lang="en-US" smtClean="0">
                <a:solidFill>
                  <a:prstClr val="black"/>
                </a:solidFill>
              </a:rPr>
              <a:pPr/>
              <a:t>21</a:t>
            </a:fld>
            <a:endParaRPr lang="en-US" dirty="0">
              <a:solidFill>
                <a:prstClr val="black"/>
              </a:solidFill>
            </a:endParaRPr>
          </a:p>
        </p:txBody>
      </p:sp>
      <p:sp>
        <p:nvSpPr>
          <p:cNvPr id="7" name="Arrow: Down 5">
            <a:extLst>
              <a:ext uri="{FF2B5EF4-FFF2-40B4-BE49-F238E27FC236}">
                <a16:creationId xmlns:a16="http://schemas.microsoft.com/office/drawing/2014/main" id="{05CA65C4-479D-5E43-AF9B-BB7F197B7DE1}"/>
              </a:ext>
            </a:extLst>
          </p:cNvPr>
          <p:cNvSpPr/>
          <p:nvPr/>
        </p:nvSpPr>
        <p:spPr>
          <a:xfrm rot="3437627">
            <a:off x="6921891" y="2179409"/>
            <a:ext cx="381000" cy="5334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687203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013DAD-F7CD-42AD-9BD1-D1960BABEAAE}"/>
              </a:ext>
            </a:extLst>
          </p:cNvPr>
          <p:cNvSpPr>
            <a:spLocks noGrp="1"/>
          </p:cNvSpPr>
          <p:nvPr>
            <p:ph type="title"/>
          </p:nvPr>
        </p:nvSpPr>
        <p:spPr/>
        <p:txBody>
          <a:bodyPr/>
          <a:lstStyle/>
          <a:p>
            <a:r>
              <a:rPr lang="en-US" dirty="0"/>
              <a:t>Data &amp; Visualization</a:t>
            </a:r>
          </a:p>
        </p:txBody>
      </p:sp>
      <p:sp>
        <p:nvSpPr>
          <p:cNvPr id="3" name="Content Placeholder 2">
            <a:extLst>
              <a:ext uri="{FF2B5EF4-FFF2-40B4-BE49-F238E27FC236}">
                <a16:creationId xmlns:a16="http://schemas.microsoft.com/office/drawing/2014/main" id="{0767593E-4959-429D-9AD4-7FBD14AC545E}"/>
              </a:ext>
            </a:extLst>
          </p:cNvPr>
          <p:cNvSpPr>
            <a:spLocks noGrp="1"/>
          </p:cNvSpPr>
          <p:nvPr>
            <p:ph idx="1"/>
          </p:nvPr>
        </p:nvSpPr>
        <p:spPr/>
        <p:txBody>
          <a:bodyPr>
            <a:normAutofit/>
          </a:bodyPr>
          <a:lstStyle/>
          <a:p>
            <a:r>
              <a:rPr lang="en-US" dirty="0"/>
              <a:t>Data Description.</a:t>
            </a:r>
          </a:p>
          <a:p>
            <a:pPr lvl="1"/>
            <a:r>
              <a:rPr lang="en-US" dirty="0"/>
              <a:t>Prediction Goal: </a:t>
            </a:r>
          </a:p>
          <a:p>
            <a:pPr lvl="2"/>
            <a:r>
              <a:rPr lang="en-US" dirty="0"/>
              <a:t>We are interested in predicting the cumulative daily </a:t>
            </a:r>
            <a:r>
              <a:rPr lang="en-US" altLang="zh-CN" dirty="0"/>
              <a:t>cases</a:t>
            </a:r>
            <a:r>
              <a:rPr lang="en-US" dirty="0"/>
              <a:t> for all 50 states in the U.S. </a:t>
            </a:r>
            <a:r>
              <a:rPr lang="en-US" altLang="zh-CN" dirty="0"/>
              <a:t>from</a:t>
            </a:r>
            <a:r>
              <a:rPr lang="en-US" dirty="0"/>
              <a:t> </a:t>
            </a:r>
            <a:r>
              <a:rPr lang="en-US" altLang="zh-CN" dirty="0"/>
              <a:t>April</a:t>
            </a:r>
            <a:r>
              <a:rPr lang="en-US" dirty="0"/>
              <a:t>.1</a:t>
            </a:r>
            <a:r>
              <a:rPr lang="zh-CN" altLang="en-US" dirty="0"/>
              <a:t> </a:t>
            </a:r>
            <a:r>
              <a:rPr lang="en-US" altLang="zh-CN" dirty="0"/>
              <a:t>to</a:t>
            </a:r>
            <a:r>
              <a:rPr lang="zh-CN" altLang="en-US" dirty="0"/>
              <a:t> </a:t>
            </a:r>
            <a:r>
              <a:rPr lang="en-US" altLang="zh-CN" dirty="0"/>
              <a:t>April</a:t>
            </a:r>
            <a:r>
              <a:rPr lang="en-US" dirty="0"/>
              <a:t>.</a:t>
            </a:r>
            <a:r>
              <a:rPr lang="en-US" altLang="zh-CN" dirty="0"/>
              <a:t>30,2021</a:t>
            </a:r>
            <a:r>
              <a:rPr lang="en-US" dirty="0"/>
              <a:t>. </a:t>
            </a:r>
          </a:p>
          <a:p>
            <a:pPr lvl="2"/>
            <a:r>
              <a:rPr lang="en-US" dirty="0"/>
              <a:t>In other words, the model should output 50*</a:t>
            </a:r>
            <a:r>
              <a:rPr lang="en-US" altLang="zh-CN" dirty="0"/>
              <a:t>30</a:t>
            </a:r>
            <a:r>
              <a:rPr lang="en-US" dirty="0"/>
              <a:t> values for cumulative </a:t>
            </a:r>
            <a:r>
              <a:rPr lang="en-US" altLang="zh-CN" dirty="0"/>
              <a:t>cases</a:t>
            </a:r>
            <a:r>
              <a:rPr lang="en-US" dirty="0"/>
              <a:t> corresponding to the 50 states in the </a:t>
            </a:r>
            <a:r>
              <a:rPr lang="en-US" altLang="zh-CN" dirty="0"/>
              <a:t>30</a:t>
            </a:r>
            <a:r>
              <a:rPr lang="en-US" dirty="0"/>
              <a:t> days.</a:t>
            </a:r>
          </a:p>
          <a:p>
            <a:pPr lvl="2"/>
            <a:endParaRPr lang="en-US" dirty="0"/>
          </a:p>
          <a:p>
            <a:pPr lvl="2"/>
            <a:endParaRPr lang="en-US" dirty="0"/>
          </a:p>
          <a:p>
            <a:pPr lvl="1"/>
            <a:endParaRPr lang="en-US" dirty="0"/>
          </a:p>
          <a:p>
            <a:pPr lvl="1"/>
            <a:endParaRPr lang="en-US" dirty="0"/>
          </a:p>
        </p:txBody>
      </p:sp>
      <p:sp>
        <p:nvSpPr>
          <p:cNvPr id="4" name="Slide Number Placeholder 3">
            <a:extLst>
              <a:ext uri="{FF2B5EF4-FFF2-40B4-BE49-F238E27FC236}">
                <a16:creationId xmlns:a16="http://schemas.microsoft.com/office/drawing/2014/main" id="{3F685143-9B84-41AE-8FFC-12D16452E50C}"/>
              </a:ext>
            </a:extLst>
          </p:cNvPr>
          <p:cNvSpPr>
            <a:spLocks noGrp="1"/>
          </p:cNvSpPr>
          <p:nvPr>
            <p:ph type="sldNum" sz="quarter" idx="12"/>
          </p:nvPr>
        </p:nvSpPr>
        <p:spPr/>
        <p:txBody>
          <a:bodyPr/>
          <a:lstStyle/>
          <a:p>
            <a:fld id="{F9913601-2E22-4589-A394-4D3650FFD697}" type="slidenum">
              <a:rPr lang="en-US" smtClean="0">
                <a:solidFill>
                  <a:prstClr val="black"/>
                </a:solidFill>
              </a:rPr>
              <a:pPr/>
              <a:t>22</a:t>
            </a:fld>
            <a:endParaRPr lang="en-US" dirty="0">
              <a:solidFill>
                <a:prstClr val="black"/>
              </a:solidFill>
            </a:endParaRPr>
          </a:p>
        </p:txBody>
      </p:sp>
    </p:spTree>
    <p:extLst>
      <p:ext uri="{BB962C8B-B14F-4D97-AF65-F5344CB8AC3E}">
        <p14:creationId xmlns:p14="http://schemas.microsoft.com/office/powerpoint/2010/main" val="14875482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013DAD-F7CD-42AD-9BD1-D1960BABEAAE}"/>
              </a:ext>
            </a:extLst>
          </p:cNvPr>
          <p:cNvSpPr>
            <a:spLocks noGrp="1"/>
          </p:cNvSpPr>
          <p:nvPr>
            <p:ph type="title"/>
          </p:nvPr>
        </p:nvSpPr>
        <p:spPr/>
        <p:txBody>
          <a:bodyPr/>
          <a:lstStyle/>
          <a:p>
            <a:r>
              <a:rPr lang="en-US" dirty="0"/>
              <a:t>Data &amp; Visualization</a:t>
            </a:r>
          </a:p>
        </p:txBody>
      </p:sp>
      <p:sp>
        <p:nvSpPr>
          <p:cNvPr id="3" name="Content Placeholder 2">
            <a:extLst>
              <a:ext uri="{FF2B5EF4-FFF2-40B4-BE49-F238E27FC236}">
                <a16:creationId xmlns:a16="http://schemas.microsoft.com/office/drawing/2014/main" id="{0767593E-4959-429D-9AD4-7FBD14AC545E}"/>
              </a:ext>
            </a:extLst>
          </p:cNvPr>
          <p:cNvSpPr>
            <a:spLocks noGrp="1"/>
          </p:cNvSpPr>
          <p:nvPr>
            <p:ph idx="1"/>
          </p:nvPr>
        </p:nvSpPr>
        <p:spPr/>
        <p:txBody>
          <a:bodyPr>
            <a:normAutofit/>
          </a:bodyPr>
          <a:lstStyle/>
          <a:p>
            <a:r>
              <a:rPr lang="en-US" dirty="0"/>
              <a:t>Data Description.</a:t>
            </a:r>
          </a:p>
          <a:p>
            <a:pPr lvl="1"/>
            <a:r>
              <a:rPr lang="en-US" dirty="0"/>
              <a:t>Model Input: timeseries for </a:t>
            </a:r>
            <a:r>
              <a:rPr lang="en-US" altLang="zh-CN" dirty="0"/>
              <a:t>8</a:t>
            </a:r>
            <a:r>
              <a:rPr lang="en-US" dirty="0"/>
              <a:t> variables from </a:t>
            </a:r>
            <a:r>
              <a:rPr lang="en-US" altLang="zh-CN" dirty="0"/>
              <a:t>Jan</a:t>
            </a:r>
            <a:r>
              <a:rPr lang="en-US" dirty="0"/>
              <a:t>.12 – </a:t>
            </a:r>
            <a:r>
              <a:rPr lang="en-US" altLang="zh-CN" dirty="0"/>
              <a:t>Mar</a:t>
            </a:r>
            <a:r>
              <a:rPr lang="en-US" dirty="0"/>
              <a:t>.31</a:t>
            </a:r>
            <a:r>
              <a:rPr lang="zh-CN" altLang="en-US" dirty="0"/>
              <a:t> </a:t>
            </a:r>
            <a:r>
              <a:rPr lang="en-US" altLang="zh-CN" dirty="0"/>
              <a:t>2021</a:t>
            </a:r>
            <a:r>
              <a:rPr lang="en-US" dirty="0"/>
              <a:t>, and the static population data for each state.</a:t>
            </a:r>
          </a:p>
          <a:p>
            <a:pPr lvl="2"/>
            <a:r>
              <a:rPr lang="en-US" dirty="0"/>
              <a:t>Dynamic variables: Confirmed, Deaths, Recovered, Mortality Rate, Testing Rate,</a:t>
            </a:r>
            <a:r>
              <a:rPr lang="zh-CN" altLang="en-US" dirty="0"/>
              <a:t> </a:t>
            </a:r>
            <a:r>
              <a:rPr lang="en-US" altLang="zh-CN" dirty="0"/>
              <a:t>etc.,</a:t>
            </a:r>
            <a:r>
              <a:rPr lang="en-US" dirty="0"/>
              <a:t> with full description on </a:t>
            </a:r>
            <a:r>
              <a:rPr lang="en-US" dirty="0">
                <a:hlinkClick r:id="rId2"/>
              </a:rPr>
              <a:t>JHU github</a:t>
            </a:r>
            <a:endParaRPr lang="en-US" dirty="0"/>
          </a:p>
          <a:p>
            <a:pPr lvl="2"/>
            <a:r>
              <a:rPr lang="en-US" dirty="0"/>
              <a:t>Static variable: state population from </a:t>
            </a:r>
            <a:r>
              <a:rPr lang="en-US" dirty="0">
                <a:hlinkClick r:id="rId3"/>
              </a:rPr>
              <a:t>wiki</a:t>
            </a:r>
            <a:r>
              <a:rPr lang="en-US" dirty="0"/>
              <a:t>.</a:t>
            </a:r>
          </a:p>
          <a:p>
            <a:pPr lvl="2"/>
            <a:endParaRPr lang="en-US" dirty="0"/>
          </a:p>
          <a:p>
            <a:pPr lvl="2"/>
            <a:endParaRPr lang="en-US" dirty="0"/>
          </a:p>
          <a:p>
            <a:pPr lvl="1"/>
            <a:endParaRPr lang="en-US" dirty="0"/>
          </a:p>
          <a:p>
            <a:pPr lvl="1"/>
            <a:endParaRPr lang="en-US" dirty="0"/>
          </a:p>
        </p:txBody>
      </p:sp>
      <p:sp>
        <p:nvSpPr>
          <p:cNvPr id="4" name="Slide Number Placeholder 3">
            <a:extLst>
              <a:ext uri="{FF2B5EF4-FFF2-40B4-BE49-F238E27FC236}">
                <a16:creationId xmlns:a16="http://schemas.microsoft.com/office/drawing/2014/main" id="{3F685143-9B84-41AE-8FFC-12D16452E50C}"/>
              </a:ext>
            </a:extLst>
          </p:cNvPr>
          <p:cNvSpPr>
            <a:spLocks noGrp="1"/>
          </p:cNvSpPr>
          <p:nvPr>
            <p:ph type="sldNum" sz="quarter" idx="12"/>
          </p:nvPr>
        </p:nvSpPr>
        <p:spPr/>
        <p:txBody>
          <a:bodyPr/>
          <a:lstStyle/>
          <a:p>
            <a:fld id="{F9913601-2E22-4589-A394-4D3650FFD697}" type="slidenum">
              <a:rPr lang="en-US" smtClean="0">
                <a:solidFill>
                  <a:prstClr val="black"/>
                </a:solidFill>
              </a:rPr>
              <a:pPr/>
              <a:t>23</a:t>
            </a:fld>
            <a:endParaRPr lang="en-US" dirty="0">
              <a:solidFill>
                <a:prstClr val="black"/>
              </a:solidFill>
            </a:endParaRPr>
          </a:p>
        </p:txBody>
      </p:sp>
    </p:spTree>
    <p:extLst>
      <p:ext uri="{BB962C8B-B14F-4D97-AF65-F5344CB8AC3E}">
        <p14:creationId xmlns:p14="http://schemas.microsoft.com/office/powerpoint/2010/main" val="32262813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013DAD-F7CD-42AD-9BD1-D1960BABEAAE}"/>
              </a:ext>
            </a:extLst>
          </p:cNvPr>
          <p:cNvSpPr>
            <a:spLocks noGrp="1"/>
          </p:cNvSpPr>
          <p:nvPr>
            <p:ph type="title"/>
          </p:nvPr>
        </p:nvSpPr>
        <p:spPr/>
        <p:txBody>
          <a:bodyPr/>
          <a:lstStyle/>
          <a:p>
            <a:r>
              <a:rPr lang="en-US" dirty="0"/>
              <a:t>Data &amp; Visualization</a:t>
            </a:r>
          </a:p>
        </p:txBody>
      </p:sp>
      <p:sp>
        <p:nvSpPr>
          <p:cNvPr id="3" name="Content Placeholder 2">
            <a:extLst>
              <a:ext uri="{FF2B5EF4-FFF2-40B4-BE49-F238E27FC236}">
                <a16:creationId xmlns:a16="http://schemas.microsoft.com/office/drawing/2014/main" id="{0767593E-4959-429D-9AD4-7FBD14AC545E}"/>
              </a:ext>
            </a:extLst>
          </p:cNvPr>
          <p:cNvSpPr>
            <a:spLocks noGrp="1"/>
          </p:cNvSpPr>
          <p:nvPr>
            <p:ph idx="1"/>
          </p:nvPr>
        </p:nvSpPr>
        <p:spPr/>
        <p:txBody>
          <a:bodyPr>
            <a:normAutofit/>
          </a:bodyPr>
          <a:lstStyle/>
          <a:p>
            <a:r>
              <a:rPr lang="en-US" dirty="0"/>
              <a:t>Data Visualization</a:t>
            </a:r>
          </a:p>
          <a:p>
            <a:pPr lvl="1"/>
            <a:r>
              <a:rPr lang="en-US" dirty="0"/>
              <a:t>Raw Data Snapshot</a:t>
            </a:r>
          </a:p>
          <a:p>
            <a:pPr lvl="2"/>
            <a:endParaRPr lang="en-US" dirty="0"/>
          </a:p>
          <a:p>
            <a:pPr lvl="2"/>
            <a:endParaRPr lang="en-US" dirty="0"/>
          </a:p>
          <a:p>
            <a:pPr lvl="1"/>
            <a:endParaRPr lang="en-US" dirty="0"/>
          </a:p>
          <a:p>
            <a:pPr lvl="1"/>
            <a:endParaRPr lang="en-US" dirty="0"/>
          </a:p>
        </p:txBody>
      </p:sp>
      <p:sp>
        <p:nvSpPr>
          <p:cNvPr id="4" name="Slide Number Placeholder 3">
            <a:extLst>
              <a:ext uri="{FF2B5EF4-FFF2-40B4-BE49-F238E27FC236}">
                <a16:creationId xmlns:a16="http://schemas.microsoft.com/office/drawing/2014/main" id="{3F685143-9B84-41AE-8FFC-12D16452E50C}"/>
              </a:ext>
            </a:extLst>
          </p:cNvPr>
          <p:cNvSpPr>
            <a:spLocks noGrp="1"/>
          </p:cNvSpPr>
          <p:nvPr>
            <p:ph type="sldNum" sz="quarter" idx="12"/>
          </p:nvPr>
        </p:nvSpPr>
        <p:spPr/>
        <p:txBody>
          <a:bodyPr/>
          <a:lstStyle/>
          <a:p>
            <a:fld id="{F9913601-2E22-4589-A394-4D3650FFD697}" type="slidenum">
              <a:rPr lang="en-US" smtClean="0">
                <a:solidFill>
                  <a:prstClr val="black"/>
                </a:solidFill>
              </a:rPr>
              <a:pPr/>
              <a:t>24</a:t>
            </a:fld>
            <a:endParaRPr lang="en-US" dirty="0">
              <a:solidFill>
                <a:prstClr val="black"/>
              </a:solidFill>
            </a:endParaRPr>
          </a:p>
        </p:txBody>
      </p:sp>
      <p:pic>
        <p:nvPicPr>
          <p:cNvPr id="8" name="Picture 7">
            <a:extLst>
              <a:ext uri="{FF2B5EF4-FFF2-40B4-BE49-F238E27FC236}">
                <a16:creationId xmlns:a16="http://schemas.microsoft.com/office/drawing/2014/main" id="{32C977EC-F473-4D43-9D31-5BB7C6F82C04}"/>
              </a:ext>
            </a:extLst>
          </p:cNvPr>
          <p:cNvPicPr>
            <a:picLocks noChangeAspect="1"/>
          </p:cNvPicPr>
          <p:nvPr/>
        </p:nvPicPr>
        <p:blipFill>
          <a:blip r:embed="rId2"/>
          <a:stretch>
            <a:fillRect/>
          </a:stretch>
        </p:blipFill>
        <p:spPr>
          <a:xfrm>
            <a:off x="2743200" y="2433188"/>
            <a:ext cx="5842000" cy="4043812"/>
          </a:xfrm>
          <a:prstGeom prst="rect">
            <a:avLst/>
          </a:prstGeom>
        </p:spPr>
      </p:pic>
    </p:spTree>
    <p:extLst>
      <p:ext uri="{BB962C8B-B14F-4D97-AF65-F5344CB8AC3E}">
        <p14:creationId xmlns:p14="http://schemas.microsoft.com/office/powerpoint/2010/main" val="22651137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013DAD-F7CD-42AD-9BD1-D1960BABEAAE}"/>
              </a:ext>
            </a:extLst>
          </p:cNvPr>
          <p:cNvSpPr>
            <a:spLocks noGrp="1"/>
          </p:cNvSpPr>
          <p:nvPr>
            <p:ph type="title"/>
          </p:nvPr>
        </p:nvSpPr>
        <p:spPr/>
        <p:txBody>
          <a:bodyPr/>
          <a:lstStyle/>
          <a:p>
            <a:r>
              <a:rPr lang="en-US" dirty="0"/>
              <a:t>Data &amp; Visualization</a:t>
            </a:r>
          </a:p>
        </p:txBody>
      </p:sp>
      <p:sp>
        <p:nvSpPr>
          <p:cNvPr id="3" name="Content Placeholder 2">
            <a:extLst>
              <a:ext uri="{FF2B5EF4-FFF2-40B4-BE49-F238E27FC236}">
                <a16:creationId xmlns:a16="http://schemas.microsoft.com/office/drawing/2014/main" id="{0767593E-4959-429D-9AD4-7FBD14AC545E}"/>
              </a:ext>
            </a:extLst>
          </p:cNvPr>
          <p:cNvSpPr>
            <a:spLocks noGrp="1"/>
          </p:cNvSpPr>
          <p:nvPr>
            <p:ph idx="1"/>
          </p:nvPr>
        </p:nvSpPr>
        <p:spPr/>
        <p:txBody>
          <a:bodyPr>
            <a:normAutofit/>
          </a:bodyPr>
          <a:lstStyle/>
          <a:p>
            <a:r>
              <a:rPr lang="en-US" dirty="0"/>
              <a:t>Data Visualization</a:t>
            </a:r>
          </a:p>
          <a:p>
            <a:pPr lvl="1"/>
            <a:r>
              <a:rPr lang="en-US" altLang="zh-CN" dirty="0"/>
              <a:t>Timeseries</a:t>
            </a:r>
            <a:r>
              <a:rPr lang="zh-CN" altLang="en-US" dirty="0"/>
              <a:t> </a:t>
            </a:r>
            <a:r>
              <a:rPr lang="en-US" altLang="zh-CN" dirty="0"/>
              <a:t>Example: different features e.g. cases, deaths have different value ranges, thus requiring normalization.</a:t>
            </a:r>
            <a:endParaRPr lang="en-US" dirty="0"/>
          </a:p>
          <a:p>
            <a:pPr lvl="2"/>
            <a:endParaRPr lang="en-US" dirty="0"/>
          </a:p>
          <a:p>
            <a:pPr lvl="2"/>
            <a:endParaRPr lang="en-US" dirty="0"/>
          </a:p>
          <a:p>
            <a:pPr lvl="1"/>
            <a:endParaRPr lang="en-US" dirty="0"/>
          </a:p>
          <a:p>
            <a:pPr lvl="1"/>
            <a:endParaRPr lang="en-US" dirty="0"/>
          </a:p>
        </p:txBody>
      </p:sp>
      <p:sp>
        <p:nvSpPr>
          <p:cNvPr id="4" name="Slide Number Placeholder 3">
            <a:extLst>
              <a:ext uri="{FF2B5EF4-FFF2-40B4-BE49-F238E27FC236}">
                <a16:creationId xmlns:a16="http://schemas.microsoft.com/office/drawing/2014/main" id="{3F685143-9B84-41AE-8FFC-12D16452E50C}"/>
              </a:ext>
            </a:extLst>
          </p:cNvPr>
          <p:cNvSpPr>
            <a:spLocks noGrp="1"/>
          </p:cNvSpPr>
          <p:nvPr>
            <p:ph type="sldNum" sz="quarter" idx="12"/>
          </p:nvPr>
        </p:nvSpPr>
        <p:spPr/>
        <p:txBody>
          <a:bodyPr/>
          <a:lstStyle/>
          <a:p>
            <a:fld id="{F9913601-2E22-4589-A394-4D3650FFD697}" type="slidenum">
              <a:rPr lang="en-US" smtClean="0">
                <a:solidFill>
                  <a:prstClr val="black"/>
                </a:solidFill>
              </a:rPr>
              <a:pPr/>
              <a:t>25</a:t>
            </a:fld>
            <a:endParaRPr lang="en-US" dirty="0">
              <a:solidFill>
                <a:prstClr val="black"/>
              </a:solidFill>
            </a:endParaRPr>
          </a:p>
        </p:txBody>
      </p:sp>
      <p:pic>
        <p:nvPicPr>
          <p:cNvPr id="5" name="Picture 4">
            <a:extLst>
              <a:ext uri="{FF2B5EF4-FFF2-40B4-BE49-F238E27FC236}">
                <a16:creationId xmlns:a16="http://schemas.microsoft.com/office/drawing/2014/main" id="{A8C3506A-DCC2-2843-92FF-9665D405F966}"/>
              </a:ext>
            </a:extLst>
          </p:cNvPr>
          <p:cNvPicPr>
            <a:picLocks noChangeAspect="1"/>
          </p:cNvPicPr>
          <p:nvPr/>
        </p:nvPicPr>
        <p:blipFill>
          <a:blip r:embed="rId2"/>
          <a:stretch>
            <a:fillRect/>
          </a:stretch>
        </p:blipFill>
        <p:spPr>
          <a:xfrm>
            <a:off x="990600" y="2971800"/>
            <a:ext cx="4508500" cy="2959100"/>
          </a:xfrm>
          <a:prstGeom prst="rect">
            <a:avLst/>
          </a:prstGeom>
        </p:spPr>
      </p:pic>
      <p:pic>
        <p:nvPicPr>
          <p:cNvPr id="7" name="Picture 6">
            <a:extLst>
              <a:ext uri="{FF2B5EF4-FFF2-40B4-BE49-F238E27FC236}">
                <a16:creationId xmlns:a16="http://schemas.microsoft.com/office/drawing/2014/main" id="{4D1BF35B-57C3-0045-ABDA-05933FE67239}"/>
              </a:ext>
            </a:extLst>
          </p:cNvPr>
          <p:cNvPicPr>
            <a:picLocks noChangeAspect="1"/>
          </p:cNvPicPr>
          <p:nvPr/>
        </p:nvPicPr>
        <p:blipFill>
          <a:blip r:embed="rId3"/>
          <a:stretch>
            <a:fillRect/>
          </a:stretch>
        </p:blipFill>
        <p:spPr>
          <a:xfrm>
            <a:off x="5638800" y="2990088"/>
            <a:ext cx="5016500" cy="2984500"/>
          </a:xfrm>
          <a:prstGeom prst="rect">
            <a:avLst/>
          </a:prstGeom>
        </p:spPr>
      </p:pic>
    </p:spTree>
    <p:extLst>
      <p:ext uri="{BB962C8B-B14F-4D97-AF65-F5344CB8AC3E}">
        <p14:creationId xmlns:p14="http://schemas.microsoft.com/office/powerpoint/2010/main" val="16298370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013DAD-F7CD-42AD-9BD1-D1960BABEAAE}"/>
              </a:ext>
            </a:extLst>
          </p:cNvPr>
          <p:cNvSpPr>
            <a:spLocks noGrp="1"/>
          </p:cNvSpPr>
          <p:nvPr>
            <p:ph type="title"/>
          </p:nvPr>
        </p:nvSpPr>
        <p:spPr/>
        <p:txBody>
          <a:bodyPr/>
          <a:lstStyle/>
          <a:p>
            <a:r>
              <a:rPr lang="en-US" dirty="0"/>
              <a:t>Data &amp; Visualization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767593E-4959-429D-9AD4-7FBD14AC545E}"/>
                  </a:ext>
                </a:extLst>
              </p:cNvPr>
              <p:cNvSpPr>
                <a:spLocks noGrp="1"/>
              </p:cNvSpPr>
              <p:nvPr>
                <p:ph idx="1"/>
              </p:nvPr>
            </p:nvSpPr>
            <p:spPr/>
            <p:txBody>
              <a:bodyPr>
                <a:normAutofit/>
              </a:bodyPr>
              <a:lstStyle/>
              <a:p>
                <a:r>
                  <a:rPr lang="en-US" altLang="zh-CN" dirty="0"/>
                  <a:t>Z-score</a:t>
                </a:r>
                <a:r>
                  <a:rPr lang="zh-CN" altLang="en-US" dirty="0"/>
                  <a:t> </a:t>
                </a:r>
                <a:r>
                  <a:rPr lang="en-US" altLang="zh-CN" dirty="0"/>
                  <a:t>for</a:t>
                </a:r>
                <a:r>
                  <a:rPr lang="zh-CN" altLang="en-US" dirty="0"/>
                  <a:t> </a:t>
                </a:r>
                <a:r>
                  <a:rPr lang="en-US" altLang="zh-CN" dirty="0"/>
                  <a:t>handling</a:t>
                </a:r>
                <a:r>
                  <a:rPr lang="en-US" dirty="0"/>
                  <a:t> different scales of numerical</a:t>
                </a:r>
                <a:r>
                  <a:rPr lang="zh-CN" altLang="en-US" dirty="0"/>
                  <a:t> </a:t>
                </a:r>
                <a:r>
                  <a:rPr lang="en-US" altLang="zh-CN" dirty="0"/>
                  <a:t>attributes:</a:t>
                </a:r>
                <a:endParaRPr lang="en-US" dirty="0"/>
              </a:p>
              <a:p>
                <a:pPr marL="274320" lvl="1" indent="0">
                  <a:buNone/>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𝑧</m:t>
                      </m:r>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𝜇</m:t>
                          </m:r>
                        </m:num>
                        <m:den>
                          <m:r>
                            <a:rPr lang="en-US" altLang="zh-CN" b="0" i="1" smtClean="0">
                              <a:latin typeface="Cambria Math" panose="02040503050406030204" pitchFamily="18" charset="0"/>
                              <a:ea typeface="Cambria Math" panose="02040503050406030204" pitchFamily="18" charset="0"/>
                            </a:rPr>
                            <m:t>𝜎</m:t>
                          </m:r>
                        </m:den>
                      </m:f>
                    </m:oMath>
                  </m:oMathPara>
                </a14:m>
                <a:endParaRPr lang="en-US" dirty="0"/>
              </a:p>
              <a:p>
                <a:pPr lvl="1"/>
                <a:r>
                  <a:rPr lang="en-US" dirty="0"/>
                  <a:t>x: raw score to be standardized</a:t>
                </a:r>
              </a:p>
              <a:p>
                <a:pPr lvl="1"/>
                <a:r>
                  <a:rPr lang="en-US" dirty="0" err="1"/>
                  <a:t>μ</a:t>
                </a:r>
                <a:r>
                  <a:rPr lang="en-US" dirty="0"/>
                  <a:t>: mean of the population</a:t>
                </a:r>
              </a:p>
              <a:p>
                <a:pPr lvl="1"/>
                <a:r>
                  <a:rPr lang="en-US" dirty="0" err="1"/>
                  <a:t>σ</a:t>
                </a:r>
                <a:r>
                  <a:rPr lang="en-US" dirty="0"/>
                  <a:t>: standard deviation</a:t>
                </a:r>
              </a:p>
            </p:txBody>
          </p:sp>
        </mc:Choice>
        <mc:Fallback xmlns="">
          <p:sp>
            <p:nvSpPr>
              <p:cNvPr id="3" name="Content Placeholder 2">
                <a:extLst>
                  <a:ext uri="{FF2B5EF4-FFF2-40B4-BE49-F238E27FC236}">
                    <a16:creationId xmlns:a16="http://schemas.microsoft.com/office/drawing/2014/main" id="{0767593E-4959-429D-9AD4-7FBD14AC545E}"/>
                  </a:ext>
                </a:extLst>
              </p:cNvPr>
              <p:cNvSpPr>
                <a:spLocks noGrp="1" noRot="1" noChangeAspect="1" noMove="1" noResize="1" noEditPoints="1" noAdjustHandles="1" noChangeArrowheads="1" noChangeShapeType="1" noTextEdit="1"/>
              </p:cNvSpPr>
              <p:nvPr>
                <p:ph idx="1"/>
              </p:nvPr>
            </p:nvSpPr>
            <p:spPr>
              <a:blipFill>
                <a:blip r:embed="rId2"/>
                <a:stretch>
                  <a:fillRect l="-1167" t="-1829"/>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3F685143-9B84-41AE-8FFC-12D16452E50C}"/>
              </a:ext>
            </a:extLst>
          </p:cNvPr>
          <p:cNvSpPr>
            <a:spLocks noGrp="1"/>
          </p:cNvSpPr>
          <p:nvPr>
            <p:ph type="sldNum" sz="quarter" idx="12"/>
          </p:nvPr>
        </p:nvSpPr>
        <p:spPr/>
        <p:txBody>
          <a:bodyPr/>
          <a:lstStyle/>
          <a:p>
            <a:fld id="{F9913601-2E22-4589-A394-4D3650FFD697}" type="slidenum">
              <a:rPr lang="en-US" smtClean="0">
                <a:solidFill>
                  <a:prstClr val="black"/>
                </a:solidFill>
              </a:rPr>
              <a:pPr/>
              <a:t>26</a:t>
            </a:fld>
            <a:endParaRPr lang="en-US" dirty="0">
              <a:solidFill>
                <a:prstClr val="black"/>
              </a:solidFill>
            </a:endParaRPr>
          </a:p>
        </p:txBody>
      </p:sp>
    </p:spTree>
    <p:extLst>
      <p:ext uri="{BB962C8B-B14F-4D97-AF65-F5344CB8AC3E}">
        <p14:creationId xmlns:p14="http://schemas.microsoft.com/office/powerpoint/2010/main" val="26537834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013DAD-F7CD-42AD-9BD1-D1960BABEAAE}"/>
              </a:ext>
            </a:extLst>
          </p:cNvPr>
          <p:cNvSpPr>
            <a:spLocks noGrp="1"/>
          </p:cNvSpPr>
          <p:nvPr>
            <p:ph type="title"/>
          </p:nvPr>
        </p:nvSpPr>
        <p:spPr/>
        <p:txBody>
          <a:bodyPr/>
          <a:lstStyle/>
          <a:p>
            <a:r>
              <a:rPr lang="en-US" dirty="0"/>
              <a:t>Data &amp; Visualization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767593E-4959-429D-9AD4-7FBD14AC545E}"/>
                  </a:ext>
                </a:extLst>
              </p:cNvPr>
              <p:cNvSpPr>
                <a:spLocks noGrp="1"/>
              </p:cNvSpPr>
              <p:nvPr>
                <p:ph idx="1"/>
              </p:nvPr>
            </p:nvSpPr>
            <p:spPr/>
            <p:txBody>
              <a:bodyPr>
                <a:normAutofit/>
              </a:bodyPr>
              <a:lstStyle/>
              <a:p>
                <a:r>
                  <a:rPr lang="en-US" dirty="0"/>
                  <a:t>What if some attribute are ordinal? </a:t>
                </a:r>
              </a:p>
              <a:p>
                <a:pPr lvl="1"/>
                <a:r>
                  <a:rPr lang="en-US" altLang="zh-CN" dirty="0"/>
                  <a:t>Example:</a:t>
                </a:r>
                <a:r>
                  <a:rPr lang="zh-CN" altLang="en-US" dirty="0"/>
                  <a:t> </a:t>
                </a:r>
                <a:r>
                  <a:rPr lang="en-US" altLang="zh-CN" dirty="0"/>
                  <a:t>the</a:t>
                </a:r>
                <a:r>
                  <a:rPr lang="zh-CN" altLang="en-US" dirty="0"/>
                  <a:t> </a:t>
                </a:r>
                <a:r>
                  <a:rPr lang="en-US" altLang="zh-CN" dirty="0"/>
                  <a:t>grades</a:t>
                </a:r>
                <a:r>
                  <a:rPr lang="zh-CN" altLang="en-US" dirty="0"/>
                  <a:t> </a:t>
                </a:r>
                <a:r>
                  <a:rPr lang="en-US" altLang="zh-CN" dirty="0"/>
                  <a:t>for</a:t>
                </a:r>
                <a:r>
                  <a:rPr lang="zh-CN" altLang="en-US" dirty="0"/>
                  <a:t> </a:t>
                </a:r>
                <a:r>
                  <a:rPr lang="en-US" altLang="zh-CN" dirty="0"/>
                  <a:t>each</a:t>
                </a:r>
                <a:r>
                  <a:rPr lang="zh-CN" altLang="en-US" dirty="0"/>
                  <a:t> </a:t>
                </a:r>
                <a:r>
                  <a:rPr lang="en-US" altLang="zh-CN" dirty="0"/>
                  <a:t>class</a:t>
                </a:r>
                <a:r>
                  <a:rPr lang="zh-CN" altLang="en-US" dirty="0"/>
                  <a:t> </a:t>
                </a:r>
                <a:r>
                  <a:rPr lang="en-US" altLang="zh-CN" dirty="0"/>
                  <a:t>{A,B,C,D}</a:t>
                </a:r>
              </a:p>
              <a:p>
                <a:pPr lvl="1"/>
                <a:r>
                  <a:rPr lang="en-US" altLang="zh-CN" dirty="0"/>
                  <a:t>Replace</a:t>
                </a:r>
                <a:r>
                  <a:rPr lang="zh-CN" altLang="en-US" dirty="0"/>
                  <a:t> </a:t>
                </a:r>
                <a:r>
                  <a:rPr lang="en-US" altLang="zh-CN" dirty="0"/>
                  <a:t>each</a:t>
                </a:r>
                <a:r>
                  <a:rPr lang="zh-CN" altLang="en-US" dirty="0"/>
                  <a:t> </a:t>
                </a:r>
                <a14:m>
                  <m:oMath xmlns:m="http://schemas.openxmlformats.org/officeDocument/2006/math">
                    <m:sSub>
                      <m:sSubPr>
                        <m:ctrlPr>
                          <a:rPr lang="en-US" altLang="zh-CN" i="1" dirty="0" smtClean="0">
                            <a:latin typeface="Cambria Math" panose="02040503050406030204" pitchFamily="18" charset="0"/>
                          </a:rPr>
                        </m:ctrlPr>
                      </m:sSubPr>
                      <m:e>
                        <m:r>
                          <a:rPr lang="en-US" altLang="zh-CN" b="0" i="1" dirty="0" smtClean="0">
                            <a:latin typeface="Cambria Math" panose="02040503050406030204" pitchFamily="18" charset="0"/>
                          </a:rPr>
                          <m:t>𝑥</m:t>
                        </m:r>
                      </m:e>
                      <m:sub>
                        <m:r>
                          <a:rPr lang="en-US" altLang="zh-CN" b="0" i="1" dirty="0" smtClean="0">
                            <a:latin typeface="Cambria Math" panose="02040503050406030204" pitchFamily="18" charset="0"/>
                          </a:rPr>
                          <m:t>𝑖</m:t>
                        </m:r>
                      </m:sub>
                    </m:sSub>
                  </m:oMath>
                </a14:m>
                <a:r>
                  <a:rPr lang="zh-CN" altLang="en-US" dirty="0"/>
                  <a:t> </a:t>
                </a:r>
                <a:r>
                  <a:rPr lang="en-US" altLang="zh-CN" dirty="0"/>
                  <a:t>by</a:t>
                </a:r>
                <a:r>
                  <a:rPr lang="zh-CN" altLang="en-US" dirty="0"/>
                  <a:t> </a:t>
                </a:r>
                <a:r>
                  <a:rPr lang="en-US" altLang="zh-CN" dirty="0"/>
                  <a:t>their</a:t>
                </a:r>
                <a:r>
                  <a:rPr lang="zh-CN" altLang="en-US" dirty="0"/>
                  <a:t> </a:t>
                </a:r>
                <a:r>
                  <a:rPr lang="en-US" altLang="zh-CN" dirty="0"/>
                  <a:t>rank</a:t>
                </a:r>
                <a:r>
                  <a:rPr lang="zh-CN" altLang="en-US" dirty="0"/>
                  <a:t>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𝑟</m:t>
                        </m:r>
                      </m:e>
                      <m:sub>
                        <m:r>
                          <a:rPr lang="en-US" altLang="zh-CN" b="0" i="1" smtClean="0">
                            <a:latin typeface="Cambria Math" panose="02040503050406030204" pitchFamily="18" charset="0"/>
                          </a:rPr>
                          <m:t>𝑖</m:t>
                        </m:r>
                      </m:sub>
                    </m:sSub>
                    <m:r>
                      <a:rPr lang="en-US" altLang="zh-CN">
                        <a:latin typeface="Cambria Math" panose="02040503050406030204" pitchFamily="18" charset="0"/>
                        <a:ea typeface="Cambria Math" panose="02040503050406030204" pitchFamily="18" charset="0"/>
                      </a:rPr>
                      <m:t>∈</m:t>
                    </m:r>
                    <m:r>
                      <a:rPr lang="en-US" altLang="zh-CN" b="0" i="0" smtClean="0">
                        <a:latin typeface="Cambria Math" panose="02040503050406030204" pitchFamily="18" charset="0"/>
                        <a:ea typeface="Cambria Math" panose="02040503050406030204" pitchFamily="18" charset="0"/>
                      </a:rPr>
                      <m:t>{1,…,</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𝑀</m:t>
                        </m:r>
                      </m:e>
                      <m:sub>
                        <m:r>
                          <a:rPr lang="en-US" altLang="zh-CN" b="0" i="1" smtClean="0">
                            <a:latin typeface="Cambria Math" panose="02040503050406030204" pitchFamily="18" charset="0"/>
                            <a:ea typeface="Cambria Math" panose="02040503050406030204" pitchFamily="18" charset="0"/>
                          </a:rPr>
                          <m:t>𝑓</m:t>
                        </m:r>
                      </m:sub>
                    </m:sSub>
                    <m:r>
                      <a:rPr lang="en-US" altLang="zh-CN" b="0" i="0" smtClean="0">
                        <a:latin typeface="Cambria Math" panose="02040503050406030204" pitchFamily="18" charset="0"/>
                        <a:ea typeface="Cambria Math" panose="02040503050406030204" pitchFamily="18" charset="0"/>
                      </a:rPr>
                      <m:t>}</m:t>
                    </m:r>
                  </m:oMath>
                </a14:m>
                <a:endParaRPr lang="en-US" dirty="0"/>
              </a:p>
              <a:p>
                <a:pPr lvl="1"/>
                <a:r>
                  <a:rPr lang="en-US" altLang="zh-CN" dirty="0"/>
                  <a:t>Map</a:t>
                </a:r>
                <a:r>
                  <a:rPr lang="zh-CN" altLang="en-US" dirty="0"/>
                  <a:t> </a:t>
                </a:r>
                <a:r>
                  <a:rPr lang="en-US" dirty="0"/>
                  <a:t>the range of each variable onto</a:t>
                </a:r>
                <a:r>
                  <a:rPr lang="zh-CN" altLang="en-US" dirty="0"/>
                  <a:t> </a:t>
                </a:r>
                <a:r>
                  <a:rPr lang="en-US" altLang="zh-CN" dirty="0"/>
                  <a:t>[0,1]</a:t>
                </a:r>
                <a:r>
                  <a:rPr lang="zh-CN" altLang="en-US" dirty="0"/>
                  <a:t> </a:t>
                </a:r>
                <a:r>
                  <a:rPr lang="en-US" altLang="zh-CN" dirty="0"/>
                  <a:t>by</a:t>
                </a:r>
                <a:r>
                  <a:rPr lang="zh-CN" altLang="en-US" dirty="0"/>
                  <a:t> </a:t>
                </a:r>
                <a:endParaRPr lang="en-US" dirty="0"/>
              </a:p>
              <a:p>
                <a:pPr marL="274320" lvl="1" indent="0">
                  <a:buNone/>
                </a:pPr>
                <a14:m>
                  <m:oMathPara xmlns:m="http://schemas.openxmlformats.org/officeDocument/2006/math">
                    <m:oMathParaPr>
                      <m:jc m:val="centerGroup"/>
                    </m:oMathParaPr>
                    <m:oMath xmlns:m="http://schemas.openxmlformats.org/officeDocument/2006/math">
                      <m:sSub>
                        <m:sSubPr>
                          <m:ctrlPr>
                            <a:rPr lang="en-US" altLang="zh-CN" i="1" dirty="0">
                              <a:latin typeface="Cambria Math" panose="02040503050406030204" pitchFamily="18" charset="0"/>
                            </a:rPr>
                          </m:ctrlPr>
                        </m:sSubPr>
                        <m:e>
                          <m:r>
                            <a:rPr lang="en-US" altLang="zh-CN" b="0" i="1" dirty="0" smtClean="0">
                              <a:latin typeface="Cambria Math" panose="02040503050406030204" pitchFamily="18" charset="0"/>
                            </a:rPr>
                            <m:t>𝑧</m:t>
                          </m:r>
                        </m:e>
                        <m:sub>
                          <m:r>
                            <a:rPr lang="en-US" altLang="zh-CN" b="0" i="1" dirty="0" smtClean="0">
                              <a:latin typeface="Cambria Math" panose="02040503050406030204" pitchFamily="18" charset="0"/>
                            </a:rPr>
                            <m:t>𝑖</m:t>
                          </m:r>
                        </m:sub>
                      </m:sSub>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𝑟</m:t>
                              </m:r>
                            </m:e>
                            <m:sub>
                              <m:r>
                                <a:rPr lang="en-US" altLang="zh-CN" i="1">
                                  <a:latin typeface="Cambria Math" panose="02040503050406030204" pitchFamily="18" charset="0"/>
                                </a:rPr>
                                <m:t>𝑖</m:t>
                              </m:r>
                            </m:sub>
                          </m:sSub>
                          <m:r>
                            <a:rPr lang="en-US" altLang="zh-CN" b="0" i="1" smtClean="0">
                              <a:latin typeface="Cambria Math" panose="02040503050406030204" pitchFamily="18" charset="0"/>
                            </a:rPr>
                            <m:t>−1</m:t>
                          </m:r>
                        </m:num>
                        <m:den>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𝑀</m:t>
                              </m:r>
                            </m:e>
                            <m:sub>
                              <m:r>
                                <a:rPr lang="en-US" altLang="zh-CN" i="1">
                                  <a:latin typeface="Cambria Math" panose="02040503050406030204" pitchFamily="18" charset="0"/>
                                  <a:ea typeface="Cambria Math" panose="02040503050406030204" pitchFamily="18" charset="0"/>
                                </a:rPr>
                                <m:t>𝑓</m:t>
                              </m:r>
                            </m:sub>
                          </m:sSub>
                          <m:r>
                            <a:rPr lang="en-US" altLang="zh-CN" b="0" i="1" smtClean="0">
                              <a:latin typeface="Cambria Math" panose="02040503050406030204" pitchFamily="18" charset="0"/>
                              <a:ea typeface="Cambria Math" panose="02040503050406030204" pitchFamily="18" charset="0"/>
                            </a:rPr>
                            <m:t>−1</m:t>
                          </m:r>
                        </m:den>
                      </m:f>
                    </m:oMath>
                  </m:oMathPara>
                </a14:m>
                <a:endParaRPr lang="en-US" dirty="0"/>
              </a:p>
            </p:txBody>
          </p:sp>
        </mc:Choice>
        <mc:Fallback xmlns="">
          <p:sp>
            <p:nvSpPr>
              <p:cNvPr id="3" name="Content Placeholder 2">
                <a:extLst>
                  <a:ext uri="{FF2B5EF4-FFF2-40B4-BE49-F238E27FC236}">
                    <a16:creationId xmlns:a16="http://schemas.microsoft.com/office/drawing/2014/main" id="{0767593E-4959-429D-9AD4-7FBD14AC545E}"/>
                  </a:ext>
                </a:extLst>
              </p:cNvPr>
              <p:cNvSpPr>
                <a:spLocks noGrp="1" noRot="1" noChangeAspect="1" noMove="1" noResize="1" noEditPoints="1" noAdjustHandles="1" noChangeArrowheads="1" noChangeShapeType="1" noTextEdit="1"/>
              </p:cNvSpPr>
              <p:nvPr>
                <p:ph idx="1"/>
              </p:nvPr>
            </p:nvSpPr>
            <p:spPr>
              <a:blipFill>
                <a:blip r:embed="rId2"/>
                <a:stretch>
                  <a:fillRect l="-1167" t="-1829"/>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3F685143-9B84-41AE-8FFC-12D16452E50C}"/>
              </a:ext>
            </a:extLst>
          </p:cNvPr>
          <p:cNvSpPr>
            <a:spLocks noGrp="1"/>
          </p:cNvSpPr>
          <p:nvPr>
            <p:ph type="sldNum" sz="quarter" idx="12"/>
          </p:nvPr>
        </p:nvSpPr>
        <p:spPr/>
        <p:txBody>
          <a:bodyPr/>
          <a:lstStyle/>
          <a:p>
            <a:fld id="{F9913601-2E22-4589-A394-4D3650FFD697}" type="slidenum">
              <a:rPr lang="en-US" smtClean="0">
                <a:solidFill>
                  <a:prstClr val="black"/>
                </a:solidFill>
              </a:rPr>
              <a:pPr/>
              <a:t>27</a:t>
            </a:fld>
            <a:endParaRPr lang="en-US" dirty="0">
              <a:solidFill>
                <a:prstClr val="black"/>
              </a:solidFill>
            </a:endParaRPr>
          </a:p>
        </p:txBody>
      </p:sp>
    </p:spTree>
    <p:extLst>
      <p:ext uri="{BB962C8B-B14F-4D97-AF65-F5344CB8AC3E}">
        <p14:creationId xmlns:p14="http://schemas.microsoft.com/office/powerpoint/2010/main" val="11866155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013DAD-F7CD-42AD-9BD1-D1960BABEAAE}"/>
              </a:ext>
            </a:extLst>
          </p:cNvPr>
          <p:cNvSpPr>
            <a:spLocks noGrp="1"/>
          </p:cNvSpPr>
          <p:nvPr>
            <p:ph type="title"/>
          </p:nvPr>
        </p:nvSpPr>
        <p:spPr/>
        <p:txBody>
          <a:bodyPr/>
          <a:lstStyle/>
          <a:p>
            <a:r>
              <a:rPr lang="en-US" dirty="0"/>
              <a:t>Data &amp; Visualization</a:t>
            </a:r>
          </a:p>
        </p:txBody>
      </p:sp>
      <p:sp>
        <p:nvSpPr>
          <p:cNvPr id="3" name="Content Placeholder 2">
            <a:extLst>
              <a:ext uri="{FF2B5EF4-FFF2-40B4-BE49-F238E27FC236}">
                <a16:creationId xmlns:a16="http://schemas.microsoft.com/office/drawing/2014/main" id="{0767593E-4959-429D-9AD4-7FBD14AC545E}"/>
              </a:ext>
            </a:extLst>
          </p:cNvPr>
          <p:cNvSpPr>
            <a:spLocks noGrp="1"/>
          </p:cNvSpPr>
          <p:nvPr>
            <p:ph idx="1"/>
          </p:nvPr>
        </p:nvSpPr>
        <p:spPr/>
        <p:txBody>
          <a:bodyPr>
            <a:normAutofit/>
          </a:bodyPr>
          <a:lstStyle/>
          <a:p>
            <a:r>
              <a:rPr lang="en-US" dirty="0"/>
              <a:t>Data Visualization</a:t>
            </a:r>
          </a:p>
          <a:p>
            <a:pPr lvl="1"/>
            <a:r>
              <a:rPr lang="en-US" altLang="zh-CN" dirty="0"/>
              <a:t>Timeseries</a:t>
            </a:r>
            <a:r>
              <a:rPr lang="zh-CN" altLang="en-US" dirty="0"/>
              <a:t> </a:t>
            </a:r>
            <a:r>
              <a:rPr lang="en-US" altLang="zh-CN" dirty="0"/>
              <a:t>Example: sometimes we may not directly use the raw data as input, we may differentiate them first to make it stable. (to be discussed later)</a:t>
            </a:r>
            <a:endParaRPr lang="en-US" dirty="0"/>
          </a:p>
          <a:p>
            <a:pPr lvl="2"/>
            <a:endParaRPr lang="en-US" dirty="0"/>
          </a:p>
          <a:p>
            <a:pPr lvl="2"/>
            <a:endParaRPr lang="en-US" dirty="0"/>
          </a:p>
          <a:p>
            <a:pPr lvl="1"/>
            <a:endParaRPr lang="en-US" dirty="0"/>
          </a:p>
          <a:p>
            <a:pPr lvl="1"/>
            <a:endParaRPr lang="en-US" dirty="0"/>
          </a:p>
        </p:txBody>
      </p:sp>
      <p:sp>
        <p:nvSpPr>
          <p:cNvPr id="4" name="Slide Number Placeholder 3">
            <a:extLst>
              <a:ext uri="{FF2B5EF4-FFF2-40B4-BE49-F238E27FC236}">
                <a16:creationId xmlns:a16="http://schemas.microsoft.com/office/drawing/2014/main" id="{3F685143-9B84-41AE-8FFC-12D16452E50C}"/>
              </a:ext>
            </a:extLst>
          </p:cNvPr>
          <p:cNvSpPr>
            <a:spLocks noGrp="1"/>
          </p:cNvSpPr>
          <p:nvPr>
            <p:ph type="sldNum" sz="quarter" idx="12"/>
          </p:nvPr>
        </p:nvSpPr>
        <p:spPr/>
        <p:txBody>
          <a:bodyPr/>
          <a:lstStyle/>
          <a:p>
            <a:fld id="{F9913601-2E22-4589-A394-4D3650FFD697}" type="slidenum">
              <a:rPr lang="en-US" smtClean="0">
                <a:solidFill>
                  <a:prstClr val="black"/>
                </a:solidFill>
              </a:rPr>
              <a:pPr/>
              <a:t>28</a:t>
            </a:fld>
            <a:endParaRPr lang="en-US" dirty="0">
              <a:solidFill>
                <a:prstClr val="black"/>
              </a:solidFill>
            </a:endParaRPr>
          </a:p>
        </p:txBody>
      </p:sp>
      <p:pic>
        <p:nvPicPr>
          <p:cNvPr id="7" name="Picture 6">
            <a:extLst>
              <a:ext uri="{FF2B5EF4-FFF2-40B4-BE49-F238E27FC236}">
                <a16:creationId xmlns:a16="http://schemas.microsoft.com/office/drawing/2014/main" id="{4D1BF35B-57C3-0045-ABDA-05933FE67239}"/>
              </a:ext>
            </a:extLst>
          </p:cNvPr>
          <p:cNvPicPr>
            <a:picLocks noChangeAspect="1"/>
          </p:cNvPicPr>
          <p:nvPr/>
        </p:nvPicPr>
        <p:blipFill>
          <a:blip r:embed="rId2"/>
          <a:stretch>
            <a:fillRect/>
          </a:stretch>
        </p:blipFill>
        <p:spPr>
          <a:xfrm>
            <a:off x="719836" y="3492500"/>
            <a:ext cx="5016500" cy="2984500"/>
          </a:xfrm>
          <a:prstGeom prst="rect">
            <a:avLst/>
          </a:prstGeom>
        </p:spPr>
      </p:pic>
      <p:pic>
        <p:nvPicPr>
          <p:cNvPr id="8" name="Picture 7">
            <a:extLst>
              <a:ext uri="{FF2B5EF4-FFF2-40B4-BE49-F238E27FC236}">
                <a16:creationId xmlns:a16="http://schemas.microsoft.com/office/drawing/2014/main" id="{4A647D9F-B383-9D4A-B3FB-E1FB7BF5803D}"/>
              </a:ext>
            </a:extLst>
          </p:cNvPr>
          <p:cNvPicPr>
            <a:picLocks noChangeAspect="1"/>
          </p:cNvPicPr>
          <p:nvPr/>
        </p:nvPicPr>
        <p:blipFill>
          <a:blip r:embed="rId3"/>
          <a:stretch>
            <a:fillRect/>
          </a:stretch>
        </p:blipFill>
        <p:spPr>
          <a:xfrm>
            <a:off x="5562600" y="3517900"/>
            <a:ext cx="5080000" cy="2933700"/>
          </a:xfrm>
          <a:prstGeom prst="rect">
            <a:avLst/>
          </a:prstGeom>
        </p:spPr>
      </p:pic>
    </p:spTree>
    <p:extLst>
      <p:ext uri="{BB962C8B-B14F-4D97-AF65-F5344CB8AC3E}">
        <p14:creationId xmlns:p14="http://schemas.microsoft.com/office/powerpoint/2010/main" val="32661126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013DAD-F7CD-42AD-9BD1-D1960BABEAAE}"/>
              </a:ext>
            </a:extLst>
          </p:cNvPr>
          <p:cNvSpPr>
            <a:spLocks noGrp="1"/>
          </p:cNvSpPr>
          <p:nvPr>
            <p:ph type="title"/>
          </p:nvPr>
        </p:nvSpPr>
        <p:spPr/>
        <p:txBody>
          <a:bodyPr/>
          <a:lstStyle/>
          <a:p>
            <a:r>
              <a:rPr lang="en-US" dirty="0"/>
              <a:t>Data &amp; Visualization</a:t>
            </a:r>
          </a:p>
        </p:txBody>
      </p:sp>
      <p:sp>
        <p:nvSpPr>
          <p:cNvPr id="3" name="Content Placeholder 2">
            <a:extLst>
              <a:ext uri="{FF2B5EF4-FFF2-40B4-BE49-F238E27FC236}">
                <a16:creationId xmlns:a16="http://schemas.microsoft.com/office/drawing/2014/main" id="{0767593E-4959-429D-9AD4-7FBD14AC545E}"/>
              </a:ext>
            </a:extLst>
          </p:cNvPr>
          <p:cNvSpPr>
            <a:spLocks noGrp="1"/>
          </p:cNvSpPr>
          <p:nvPr>
            <p:ph idx="1"/>
          </p:nvPr>
        </p:nvSpPr>
        <p:spPr/>
        <p:txBody>
          <a:bodyPr>
            <a:normAutofit/>
          </a:bodyPr>
          <a:lstStyle/>
          <a:p>
            <a:r>
              <a:rPr lang="en-US" dirty="0"/>
              <a:t>Data Visualization</a:t>
            </a:r>
          </a:p>
          <a:p>
            <a:pPr lvl="1"/>
            <a:r>
              <a:rPr lang="en-US" altLang="zh-CN" dirty="0"/>
              <a:t>Timeseries</a:t>
            </a:r>
            <a:r>
              <a:rPr lang="zh-CN" altLang="en-US" dirty="0"/>
              <a:t> </a:t>
            </a:r>
            <a:r>
              <a:rPr lang="en-US" altLang="zh-CN" dirty="0"/>
              <a:t>Example: </a:t>
            </a:r>
          </a:p>
          <a:p>
            <a:pPr lvl="2"/>
            <a:r>
              <a:rPr lang="en-US" altLang="zh-CN" dirty="0"/>
              <a:t>We can build separate models to predict the deaths for each state independently. </a:t>
            </a:r>
          </a:p>
          <a:p>
            <a:pPr lvl="2"/>
            <a:r>
              <a:rPr lang="en-US" altLang="zh-CN" dirty="0"/>
              <a:t>However, the following figure shows that New Jersey tends to have more correlation with New York due to possible higher population flow among them. There are also models that make predictions for all states simultaneously.</a:t>
            </a:r>
            <a:endParaRPr lang="en-US" dirty="0"/>
          </a:p>
          <a:p>
            <a:pPr lvl="2"/>
            <a:endParaRPr lang="en-US" dirty="0"/>
          </a:p>
          <a:p>
            <a:pPr lvl="2"/>
            <a:endParaRPr lang="en-US" dirty="0"/>
          </a:p>
          <a:p>
            <a:pPr lvl="1"/>
            <a:endParaRPr lang="en-US" dirty="0"/>
          </a:p>
          <a:p>
            <a:pPr lvl="1"/>
            <a:endParaRPr lang="en-US" dirty="0"/>
          </a:p>
        </p:txBody>
      </p:sp>
      <p:sp>
        <p:nvSpPr>
          <p:cNvPr id="4" name="Slide Number Placeholder 3">
            <a:extLst>
              <a:ext uri="{FF2B5EF4-FFF2-40B4-BE49-F238E27FC236}">
                <a16:creationId xmlns:a16="http://schemas.microsoft.com/office/drawing/2014/main" id="{3F685143-9B84-41AE-8FFC-12D16452E50C}"/>
              </a:ext>
            </a:extLst>
          </p:cNvPr>
          <p:cNvSpPr>
            <a:spLocks noGrp="1"/>
          </p:cNvSpPr>
          <p:nvPr>
            <p:ph type="sldNum" sz="quarter" idx="12"/>
          </p:nvPr>
        </p:nvSpPr>
        <p:spPr/>
        <p:txBody>
          <a:bodyPr/>
          <a:lstStyle/>
          <a:p>
            <a:fld id="{F9913601-2E22-4589-A394-4D3650FFD697}" type="slidenum">
              <a:rPr lang="en-US" smtClean="0">
                <a:solidFill>
                  <a:prstClr val="black"/>
                </a:solidFill>
              </a:rPr>
              <a:pPr/>
              <a:t>29</a:t>
            </a:fld>
            <a:endParaRPr lang="en-US" dirty="0">
              <a:solidFill>
                <a:prstClr val="black"/>
              </a:solidFill>
            </a:endParaRPr>
          </a:p>
        </p:txBody>
      </p:sp>
      <p:pic>
        <p:nvPicPr>
          <p:cNvPr id="5" name="Picture 4">
            <a:extLst>
              <a:ext uri="{FF2B5EF4-FFF2-40B4-BE49-F238E27FC236}">
                <a16:creationId xmlns:a16="http://schemas.microsoft.com/office/drawing/2014/main" id="{A8C3506A-DCC2-2843-92FF-9665D405F966}"/>
              </a:ext>
            </a:extLst>
          </p:cNvPr>
          <p:cNvPicPr>
            <a:picLocks noChangeAspect="1"/>
          </p:cNvPicPr>
          <p:nvPr/>
        </p:nvPicPr>
        <p:blipFill>
          <a:blip r:embed="rId2"/>
          <a:stretch>
            <a:fillRect/>
          </a:stretch>
        </p:blipFill>
        <p:spPr>
          <a:xfrm>
            <a:off x="4800600" y="4659791"/>
            <a:ext cx="3349203" cy="2198209"/>
          </a:xfrm>
          <a:prstGeom prst="rect">
            <a:avLst/>
          </a:prstGeom>
        </p:spPr>
      </p:pic>
    </p:spTree>
    <p:extLst>
      <p:ext uri="{BB962C8B-B14F-4D97-AF65-F5344CB8AC3E}">
        <p14:creationId xmlns:p14="http://schemas.microsoft.com/office/powerpoint/2010/main" val="17868612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48DD57-84FD-6C2C-5AA8-E0AC22A87049}"/>
              </a:ext>
            </a:extLst>
          </p:cNvPr>
          <p:cNvSpPr>
            <a:spLocks noGrp="1"/>
          </p:cNvSpPr>
          <p:nvPr>
            <p:ph type="title"/>
          </p:nvPr>
        </p:nvSpPr>
        <p:spPr/>
        <p:txBody>
          <a:bodyPr/>
          <a:lstStyle/>
          <a:p>
            <a:r>
              <a:rPr lang="en-US" dirty="0"/>
              <a:t>Announcements</a:t>
            </a:r>
          </a:p>
        </p:txBody>
      </p:sp>
      <p:sp>
        <p:nvSpPr>
          <p:cNvPr id="3" name="Content Placeholder 2">
            <a:extLst>
              <a:ext uri="{FF2B5EF4-FFF2-40B4-BE49-F238E27FC236}">
                <a16:creationId xmlns:a16="http://schemas.microsoft.com/office/drawing/2014/main" id="{CEDFF10D-AE1D-8511-AE50-6DEDA8A80A24}"/>
              </a:ext>
            </a:extLst>
          </p:cNvPr>
          <p:cNvSpPr>
            <a:spLocks noGrp="1"/>
          </p:cNvSpPr>
          <p:nvPr>
            <p:ph idx="1"/>
          </p:nvPr>
        </p:nvSpPr>
        <p:spPr/>
        <p:txBody>
          <a:bodyPr>
            <a:normAutofit/>
          </a:bodyPr>
          <a:lstStyle/>
          <a:p>
            <a:r>
              <a:rPr lang="en-US" altLang="zh-CN" dirty="0"/>
              <a:t>This</a:t>
            </a:r>
            <a:r>
              <a:rPr lang="zh-CN" altLang="en-US" dirty="0"/>
              <a:t> </a:t>
            </a:r>
            <a:r>
              <a:rPr lang="en-US" altLang="zh-CN" dirty="0"/>
              <a:t>afternoon:</a:t>
            </a:r>
            <a:r>
              <a:rPr lang="zh-CN" altLang="en-US" dirty="0"/>
              <a:t> </a:t>
            </a:r>
            <a:r>
              <a:rPr lang="en-US" dirty="0"/>
              <a:t>research seminar</a:t>
            </a:r>
            <a:endParaRPr lang="en-US" altLang="zh-CN" dirty="0"/>
          </a:p>
          <a:p>
            <a:pPr lvl="1"/>
            <a:r>
              <a:rPr lang="en-US" dirty="0"/>
              <a:t>Time: 1 pm - 2:30 pm, </a:t>
            </a:r>
          </a:p>
          <a:p>
            <a:pPr lvl="1"/>
            <a:r>
              <a:rPr lang="en-US" dirty="0"/>
              <a:t>Location: Boelter Hall 3400</a:t>
            </a:r>
          </a:p>
          <a:p>
            <a:pPr lvl="1"/>
            <a:r>
              <a:rPr lang="en-US" dirty="0"/>
              <a:t>Speaker: Prof. </a:t>
            </a:r>
            <a:r>
              <a:rPr lang="en-US" altLang="zh-CN" dirty="0"/>
              <a:t>Jason</a:t>
            </a:r>
            <a:r>
              <a:rPr lang="zh-CN" altLang="en-US" dirty="0"/>
              <a:t> </a:t>
            </a:r>
            <a:r>
              <a:rPr lang="en-US" altLang="zh-CN" dirty="0"/>
              <a:t>Cong</a:t>
            </a:r>
            <a:endParaRPr lang="en-US" dirty="0"/>
          </a:p>
          <a:p>
            <a:pPr lvl="1"/>
            <a:r>
              <a:rPr lang="en-US" dirty="0"/>
              <a:t>Students from CS 30 (CSSI Introductory Level) will join us</a:t>
            </a:r>
          </a:p>
          <a:p>
            <a:pPr lvl="1"/>
            <a:r>
              <a:rPr lang="en-US" dirty="0"/>
              <a:t>Snacks will be provided</a:t>
            </a:r>
          </a:p>
          <a:p>
            <a:pPr lvl="1"/>
            <a:r>
              <a:rPr lang="en-US" dirty="0"/>
              <a:t>Back to normal discussion/lab in your discussion classroom (midterm review)</a:t>
            </a:r>
          </a:p>
          <a:p>
            <a:endParaRPr lang="en-US" dirty="0"/>
          </a:p>
        </p:txBody>
      </p:sp>
    </p:spTree>
    <p:extLst>
      <p:ext uri="{BB962C8B-B14F-4D97-AF65-F5344CB8AC3E}">
        <p14:creationId xmlns:p14="http://schemas.microsoft.com/office/powerpoint/2010/main" val="63951638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A45F7B9-1C36-4036-BA02-6E491969D5FB}"/>
              </a:ext>
            </a:extLst>
          </p:cNvPr>
          <p:cNvPicPr>
            <a:picLocks/>
          </p:cNvPicPr>
          <p:nvPr>
            <p:custDataLst>
              <p:tags r:id="rId2"/>
            </p:custDataLst>
          </p:nvPr>
        </p:nvPicPr>
        <p:blipFill>
          <a:blip r:embed="rId9"/>
          <a:stretch>
            <a:fillRect/>
          </a:stretch>
        </p:blipFill>
        <p:spPr>
          <a:xfrm>
            <a:off x="3901440" y="617220"/>
            <a:ext cx="1036320" cy="450799"/>
          </a:xfrm>
          <a:prstGeom prst="rect">
            <a:avLst/>
          </a:prstGeom>
        </p:spPr>
      </p:pic>
      <p:pic>
        <p:nvPicPr>
          <p:cNvPr id="5" name="Picture 4">
            <a:extLst>
              <a:ext uri="{FF2B5EF4-FFF2-40B4-BE49-F238E27FC236}">
                <a16:creationId xmlns:a16="http://schemas.microsoft.com/office/drawing/2014/main" id="{6C59E848-D99D-C5C7-03F0-71B5E790D4A4}"/>
              </a:ext>
            </a:extLst>
          </p:cNvPr>
          <p:cNvPicPr>
            <a:picLocks/>
          </p:cNvPicPr>
          <p:nvPr>
            <p:custDataLst>
              <p:tags r:id="rId3"/>
            </p:custDataLst>
          </p:nvPr>
        </p:nvPicPr>
        <p:blipFill>
          <a:blip r:embed="rId10"/>
          <a:stretch>
            <a:fillRect/>
          </a:stretch>
        </p:blipFill>
        <p:spPr>
          <a:xfrm>
            <a:off x="1158240" y="2270760"/>
            <a:ext cx="2316480" cy="2316480"/>
          </a:xfrm>
          <a:prstGeom prst="rect">
            <a:avLst/>
          </a:prstGeom>
        </p:spPr>
      </p:pic>
      <p:sp>
        <p:nvSpPr>
          <p:cNvPr id="6" name="Rectangle 5">
            <a:extLst>
              <a:ext uri="{FF2B5EF4-FFF2-40B4-BE49-F238E27FC236}">
                <a16:creationId xmlns:a16="http://schemas.microsoft.com/office/drawing/2014/main" id="{A0082893-A8BF-468E-8008-24DF4CBDD375}"/>
              </a:ext>
            </a:extLst>
          </p:cNvPr>
          <p:cNvSpPr/>
          <p:nvPr>
            <p:custDataLst>
              <p:tags r:id="rId4"/>
            </p:custDataLst>
          </p:nvPr>
        </p:nvSpPr>
        <p:spPr>
          <a:xfrm>
            <a:off x="3901440" y="2571750"/>
            <a:ext cx="7315199" cy="1714500"/>
          </a:xfrm>
          <a:prstGeom prst="rect">
            <a:avLst/>
          </a:prstGeom>
          <a:noFill/>
          <a:ln w="26425" cap="flat" cmpd="sng" algn="ctr">
            <a:solidFill>
              <a:srgbClr val="FFFFFF"/>
            </a:solidFill>
            <a:prstDash val="solid"/>
          </a:ln>
          <a:effectLst/>
          <a:extLst>
            <a:ext uri="{909E8E84-426E-40DD-AFC4-6F175D3DCCD1}">
              <a14:hiddenFill xmlns:a14="http://schemas.microsoft.com/office/drawing/2010/main">
                <a:solidFill>
                  <a:schemeClr val="accent1"/>
                </a:solidFill>
              </a14:hiddenFill>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3600" b="1">
                <a:solidFill>
                  <a:srgbClr val="5B5B5B"/>
                </a:solidFill>
              </a:rPr>
              <a:t>Audience Q&amp;A Session</a:t>
            </a:r>
          </a:p>
        </p:txBody>
      </p:sp>
      <p:sp>
        <p:nvSpPr>
          <p:cNvPr id="7" name="Rounded Rectangle 6">
            <a:extLst>
              <a:ext uri="{FF2B5EF4-FFF2-40B4-BE49-F238E27FC236}">
                <a16:creationId xmlns:a16="http://schemas.microsoft.com/office/drawing/2014/main" id="{6C43F478-C444-7EAD-92DD-EEEB6D7E77F5}"/>
              </a:ext>
            </a:extLst>
          </p:cNvPr>
          <p:cNvSpPr/>
          <p:nvPr>
            <p:custDataLst>
              <p:tags r:id="rId5"/>
            </p:custDataLst>
          </p:nvPr>
        </p:nvSpPr>
        <p:spPr>
          <a:xfrm>
            <a:off x="6286500" y="396850"/>
            <a:ext cx="5524500" cy="891540"/>
          </a:xfrm>
          <a:prstGeom prst="roundRect">
            <a:avLst/>
          </a:prstGeom>
          <a:solidFill>
            <a:srgbClr val="F4F4F4"/>
          </a:solidFill>
          <a:ln w="26425" cap="flat" cmpd="sng" algn="ctr">
            <a:noFill/>
            <a:prstDash val="solid"/>
          </a:ln>
          <a:effectLst/>
          <a:extLst>
            <a:ext uri="{91240B29-F687-4F45-9708-019B960494DF}">
              <a14:hiddenLine xmlns:a14="http://schemas.microsoft.com/office/drawing/2010/main" w="26425" cap="flat" cmpd="sng" algn="ctr">
                <a:solidFill>
                  <a:schemeClr val="accent1">
                    <a:shade val="15000"/>
                  </a:schemeClr>
                </a:solidFill>
                <a:prstDash val="solid"/>
              </a14:hiddenLine>
            </a:ext>
          </a:extLst>
        </p:spPr>
        <p:style>
          <a:lnRef idx="2">
            <a:schemeClr val="accent1">
              <a:shade val="15000"/>
            </a:schemeClr>
          </a:lnRef>
          <a:fillRef idx="1">
            <a:schemeClr val="accent1"/>
          </a:fillRef>
          <a:effectRef idx="0">
            <a:schemeClr val="accent1"/>
          </a:effectRef>
          <a:fontRef idx="minor">
            <a:schemeClr val="lt1"/>
          </a:fontRef>
        </p:style>
        <p:txBody>
          <a:bodyPr lIns="317500" rIns="1143000" rtlCol="0" anchor="ctr">
            <a:normAutofit/>
          </a:bodyPr>
          <a:lstStyle/>
          <a:p>
            <a:r>
              <a:rPr lang="en-US" sz="2000">
                <a:solidFill>
                  <a:srgbClr val="5B5B5B"/>
                </a:solidFill>
              </a:rPr>
              <a:t>Please download and install the Slido app on all computers you use</a:t>
            </a:r>
          </a:p>
        </p:txBody>
      </p:sp>
      <p:pic>
        <p:nvPicPr>
          <p:cNvPr id="9" name="Picture 8">
            <a:extLst>
              <a:ext uri="{FF2B5EF4-FFF2-40B4-BE49-F238E27FC236}">
                <a16:creationId xmlns:a16="http://schemas.microsoft.com/office/drawing/2014/main" id="{BEB785F4-BA40-2FAD-8FC9-F9FAB952AA39}"/>
              </a:ext>
            </a:extLst>
          </p:cNvPr>
          <p:cNvPicPr>
            <a:picLocks/>
          </p:cNvPicPr>
          <p:nvPr>
            <p:custDataLst>
              <p:tags r:id="rId6"/>
            </p:custDataLst>
          </p:nvPr>
        </p:nvPicPr>
        <p:blipFill>
          <a:blip r:embed="rId11"/>
          <a:stretch>
            <a:fillRect/>
          </a:stretch>
        </p:blipFill>
        <p:spPr>
          <a:xfrm>
            <a:off x="10826048" y="543954"/>
            <a:ext cx="597332" cy="597332"/>
          </a:xfrm>
          <a:prstGeom prst="rect">
            <a:avLst/>
          </a:prstGeom>
        </p:spPr>
      </p:pic>
      <p:sp>
        <p:nvSpPr>
          <p:cNvPr id="10" name="Rectangle 9">
            <a:extLst>
              <a:ext uri="{FF2B5EF4-FFF2-40B4-BE49-F238E27FC236}">
                <a16:creationId xmlns:a16="http://schemas.microsoft.com/office/drawing/2014/main" id="{673DF7E8-358A-53E8-9D47-2FC56775F38B}"/>
              </a:ext>
            </a:extLst>
          </p:cNvPr>
          <p:cNvSpPr/>
          <p:nvPr>
            <p:custDataLst>
              <p:tags r:id="rId7"/>
            </p:custDataLst>
          </p:nvPr>
        </p:nvSpPr>
        <p:spPr>
          <a:xfrm>
            <a:off x="3901440" y="6032500"/>
            <a:ext cx="7315199" cy="450799"/>
          </a:xfrm>
          <a:prstGeom prst="rect">
            <a:avLst/>
          </a:prstGeom>
          <a:solidFill>
            <a:srgbClr val="FFFFFF"/>
          </a:solidFill>
          <a:ln w="26425" cap="flat" cmpd="sng" algn="ctr">
            <a:noFill/>
            <a:prstDash val="solid"/>
          </a:ln>
          <a:effectLst/>
          <a:extLst>
            <a:ext uri="{91240B29-F687-4F45-9708-019B960494DF}">
              <a14:hiddenLine xmlns:a14="http://schemas.microsoft.com/office/drawing/2010/main" w="26425" cap="flat" cmpd="sng" algn="ctr">
                <a:solidFill>
                  <a:schemeClr val="accent1">
                    <a:shade val="15000"/>
                  </a:schemeClr>
                </a:solidFill>
                <a:prstDash val="solid"/>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normAutofit/>
          </a:bodyPr>
          <a:lstStyle/>
          <a:p>
            <a:r>
              <a:rPr lang="en-US" sz="2200" b="1">
                <a:solidFill>
                  <a:srgbClr val="5B5B5B"/>
                </a:solidFill>
              </a:rPr>
              <a:t>ⓘ</a:t>
            </a:r>
            <a:r>
              <a:rPr lang="en-US" sz="2000">
                <a:solidFill>
                  <a:srgbClr val="5B5B5B"/>
                </a:solidFill>
              </a:rPr>
              <a:t> Start presenting to display the audience questions on this slide.</a:t>
            </a:r>
          </a:p>
        </p:txBody>
      </p:sp>
    </p:spTree>
    <p:custDataLst>
      <p:tags r:id="rId1"/>
    </p:custDataLst>
    <p:extLst>
      <p:ext uri="{BB962C8B-B14F-4D97-AF65-F5344CB8AC3E}">
        <p14:creationId xmlns:p14="http://schemas.microsoft.com/office/powerpoint/2010/main" val="91880998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E6F4B-227B-455B-92DE-B6EA905B4D70}"/>
              </a:ext>
            </a:extLst>
          </p:cNvPr>
          <p:cNvSpPr>
            <a:spLocks noGrp="1"/>
          </p:cNvSpPr>
          <p:nvPr>
            <p:ph type="title"/>
          </p:nvPr>
        </p:nvSpPr>
        <p:spPr/>
        <p:txBody>
          <a:bodyPr/>
          <a:lstStyle/>
          <a:p>
            <a:r>
              <a:rPr lang="en-US" dirty="0"/>
              <a:t>Roadmap</a:t>
            </a:r>
          </a:p>
        </p:txBody>
      </p:sp>
      <p:sp>
        <p:nvSpPr>
          <p:cNvPr id="3" name="Content Placeholder 2">
            <a:extLst>
              <a:ext uri="{FF2B5EF4-FFF2-40B4-BE49-F238E27FC236}">
                <a16:creationId xmlns:a16="http://schemas.microsoft.com/office/drawing/2014/main" id="{7BBB18D5-5A50-4A06-8733-D7B432A962EF}"/>
              </a:ext>
            </a:extLst>
          </p:cNvPr>
          <p:cNvSpPr>
            <a:spLocks noGrp="1"/>
          </p:cNvSpPr>
          <p:nvPr>
            <p:ph idx="1"/>
          </p:nvPr>
        </p:nvSpPr>
        <p:spPr/>
        <p:txBody>
          <a:bodyPr/>
          <a:lstStyle/>
          <a:p>
            <a:r>
              <a:rPr lang="en-US" dirty="0"/>
              <a:t>Introduction</a:t>
            </a:r>
          </a:p>
          <a:p>
            <a:r>
              <a:rPr lang="en-US" dirty="0"/>
              <a:t>Problem Definition</a:t>
            </a:r>
          </a:p>
          <a:p>
            <a:r>
              <a:rPr lang="en-US" dirty="0"/>
              <a:t>Data Acquirement and Visualization</a:t>
            </a:r>
          </a:p>
          <a:p>
            <a:r>
              <a:rPr lang="en-US" dirty="0"/>
              <a:t>Model Description &amp; Evaluation</a:t>
            </a:r>
          </a:p>
          <a:p>
            <a:r>
              <a:rPr lang="en-US" altLang="zh-CN" dirty="0"/>
              <a:t>Visualization</a:t>
            </a:r>
            <a:r>
              <a:rPr lang="zh-CN" altLang="en-US" dirty="0"/>
              <a:t> </a:t>
            </a:r>
            <a:r>
              <a:rPr lang="en-US" altLang="zh-CN" dirty="0"/>
              <a:t>of</a:t>
            </a:r>
            <a:r>
              <a:rPr lang="zh-CN" altLang="en-US" dirty="0"/>
              <a:t> </a:t>
            </a:r>
            <a:r>
              <a:rPr lang="en-US" altLang="zh-CN" dirty="0"/>
              <a:t>Results</a:t>
            </a:r>
            <a:endParaRPr lang="en-US" dirty="0"/>
          </a:p>
          <a:p>
            <a:endParaRPr lang="en-US" dirty="0"/>
          </a:p>
        </p:txBody>
      </p:sp>
      <p:sp>
        <p:nvSpPr>
          <p:cNvPr id="4" name="Slide Number Placeholder 3">
            <a:extLst>
              <a:ext uri="{FF2B5EF4-FFF2-40B4-BE49-F238E27FC236}">
                <a16:creationId xmlns:a16="http://schemas.microsoft.com/office/drawing/2014/main" id="{C1432EE9-6E67-4BA1-8AC2-9861D95130A8}"/>
              </a:ext>
            </a:extLst>
          </p:cNvPr>
          <p:cNvSpPr>
            <a:spLocks noGrp="1"/>
          </p:cNvSpPr>
          <p:nvPr>
            <p:ph type="sldNum" sz="quarter" idx="12"/>
          </p:nvPr>
        </p:nvSpPr>
        <p:spPr/>
        <p:txBody>
          <a:bodyPr/>
          <a:lstStyle/>
          <a:p>
            <a:fld id="{F9913601-2E22-4589-A394-4D3650FFD697}" type="slidenum">
              <a:rPr lang="en-US" smtClean="0">
                <a:solidFill>
                  <a:prstClr val="black"/>
                </a:solidFill>
              </a:rPr>
              <a:pPr/>
              <a:t>31</a:t>
            </a:fld>
            <a:endParaRPr lang="en-US" dirty="0">
              <a:solidFill>
                <a:prstClr val="black"/>
              </a:solidFill>
            </a:endParaRPr>
          </a:p>
        </p:txBody>
      </p:sp>
      <p:sp>
        <p:nvSpPr>
          <p:cNvPr id="6" name="Arrow: Down 5">
            <a:extLst>
              <a:ext uri="{FF2B5EF4-FFF2-40B4-BE49-F238E27FC236}">
                <a16:creationId xmlns:a16="http://schemas.microsoft.com/office/drawing/2014/main" id="{4479F5B3-D55B-9441-824D-0E467A3AE28D}"/>
              </a:ext>
            </a:extLst>
          </p:cNvPr>
          <p:cNvSpPr/>
          <p:nvPr/>
        </p:nvSpPr>
        <p:spPr>
          <a:xfrm rot="3437627">
            <a:off x="6391735" y="2793873"/>
            <a:ext cx="381000" cy="5334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441283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013DAD-F7CD-42AD-9BD1-D1960BABEAAE}"/>
              </a:ext>
            </a:extLst>
          </p:cNvPr>
          <p:cNvSpPr>
            <a:spLocks noGrp="1"/>
          </p:cNvSpPr>
          <p:nvPr>
            <p:ph type="title"/>
          </p:nvPr>
        </p:nvSpPr>
        <p:spPr/>
        <p:txBody>
          <a:bodyPr/>
          <a:lstStyle/>
          <a:p>
            <a:r>
              <a:rPr lang="en-US" altLang="zh-CN" dirty="0"/>
              <a:t>Model</a:t>
            </a:r>
            <a:r>
              <a:rPr lang="zh-CN" altLang="en-US" dirty="0"/>
              <a:t> </a:t>
            </a:r>
            <a:r>
              <a:rPr lang="en-US" altLang="zh-CN" dirty="0"/>
              <a:t>Description</a:t>
            </a:r>
            <a:endParaRPr lang="en-US" dirty="0"/>
          </a:p>
        </p:txBody>
      </p:sp>
      <p:sp>
        <p:nvSpPr>
          <p:cNvPr id="3" name="Content Placeholder 2">
            <a:extLst>
              <a:ext uri="{FF2B5EF4-FFF2-40B4-BE49-F238E27FC236}">
                <a16:creationId xmlns:a16="http://schemas.microsoft.com/office/drawing/2014/main" id="{0767593E-4959-429D-9AD4-7FBD14AC545E}"/>
              </a:ext>
            </a:extLst>
          </p:cNvPr>
          <p:cNvSpPr>
            <a:spLocks noGrp="1"/>
          </p:cNvSpPr>
          <p:nvPr>
            <p:ph idx="1"/>
          </p:nvPr>
        </p:nvSpPr>
        <p:spPr/>
        <p:txBody>
          <a:bodyPr/>
          <a:lstStyle/>
          <a:p>
            <a:r>
              <a:rPr lang="en-US" altLang="zh-CN" dirty="0"/>
              <a:t>Autoregressive</a:t>
            </a:r>
            <a:r>
              <a:rPr lang="zh-CN" altLang="en-US" dirty="0"/>
              <a:t> </a:t>
            </a:r>
            <a:r>
              <a:rPr lang="en-US" altLang="zh-CN" dirty="0"/>
              <a:t>model</a:t>
            </a:r>
            <a:r>
              <a:rPr lang="zh-CN" altLang="en-US" dirty="0"/>
              <a:t> </a:t>
            </a:r>
            <a:r>
              <a:rPr lang="en-US" altLang="zh-CN" dirty="0"/>
              <a:t>--</a:t>
            </a:r>
            <a:r>
              <a:rPr lang="zh-CN" altLang="en-US" dirty="0"/>
              <a:t> </a:t>
            </a:r>
            <a:r>
              <a:rPr lang="en-US" altLang="zh-CN" dirty="0"/>
              <a:t>AR</a:t>
            </a:r>
            <a:r>
              <a:rPr lang="zh-CN" altLang="en-US" dirty="0"/>
              <a:t> </a:t>
            </a:r>
            <a:r>
              <a:rPr lang="en-US" altLang="zh-CN" baseline="30000" dirty="0"/>
              <a:t>[1]</a:t>
            </a:r>
            <a:endParaRPr lang="en-US" baseline="30000" dirty="0"/>
          </a:p>
          <a:p>
            <a:r>
              <a:rPr lang="en-US" dirty="0"/>
              <a:t>Epidemic model -- SIR</a:t>
            </a:r>
            <a:r>
              <a:rPr lang="en-US" altLang="zh-CN" baseline="30000" dirty="0"/>
              <a:t> [2]</a:t>
            </a:r>
            <a:endParaRPr lang="en-US" dirty="0"/>
          </a:p>
        </p:txBody>
      </p:sp>
      <p:sp>
        <p:nvSpPr>
          <p:cNvPr id="4" name="Slide Number Placeholder 3">
            <a:extLst>
              <a:ext uri="{FF2B5EF4-FFF2-40B4-BE49-F238E27FC236}">
                <a16:creationId xmlns:a16="http://schemas.microsoft.com/office/drawing/2014/main" id="{3F685143-9B84-41AE-8FFC-12D16452E50C}"/>
              </a:ext>
            </a:extLst>
          </p:cNvPr>
          <p:cNvSpPr>
            <a:spLocks noGrp="1"/>
          </p:cNvSpPr>
          <p:nvPr>
            <p:ph type="sldNum" sz="quarter" idx="12"/>
          </p:nvPr>
        </p:nvSpPr>
        <p:spPr/>
        <p:txBody>
          <a:bodyPr/>
          <a:lstStyle/>
          <a:p>
            <a:fld id="{F9913601-2E22-4589-A394-4D3650FFD697}" type="slidenum">
              <a:rPr lang="en-US" smtClean="0">
                <a:solidFill>
                  <a:prstClr val="black"/>
                </a:solidFill>
              </a:rPr>
              <a:pPr/>
              <a:t>32</a:t>
            </a:fld>
            <a:endParaRPr lang="en-US" dirty="0">
              <a:solidFill>
                <a:prstClr val="black"/>
              </a:solidFill>
            </a:endParaRPr>
          </a:p>
        </p:txBody>
      </p:sp>
      <p:sp>
        <p:nvSpPr>
          <p:cNvPr id="5" name="TextBox 4">
            <a:extLst>
              <a:ext uri="{FF2B5EF4-FFF2-40B4-BE49-F238E27FC236}">
                <a16:creationId xmlns:a16="http://schemas.microsoft.com/office/drawing/2014/main" id="{3C75705A-764A-2447-9D8B-C0876AA13B62}"/>
              </a:ext>
            </a:extLst>
          </p:cNvPr>
          <p:cNvSpPr txBox="1"/>
          <p:nvPr/>
        </p:nvSpPr>
        <p:spPr>
          <a:xfrm>
            <a:off x="612648" y="5693664"/>
            <a:ext cx="7037889" cy="369332"/>
          </a:xfrm>
          <a:prstGeom prst="rect">
            <a:avLst/>
          </a:prstGeom>
          <a:noFill/>
        </p:spPr>
        <p:txBody>
          <a:bodyPr wrap="none" rtlCol="0">
            <a:spAutoFit/>
          </a:bodyPr>
          <a:lstStyle/>
          <a:p>
            <a:r>
              <a:rPr lang="en-US" altLang="zh-CN" dirty="0"/>
              <a:t>[1] http://</a:t>
            </a:r>
            <a:r>
              <a:rPr lang="en-US" altLang="zh-CN" dirty="0" err="1"/>
              <a:t>people.cs.pitt.edu</a:t>
            </a:r>
            <a:r>
              <a:rPr lang="en-US" altLang="zh-CN" dirty="0"/>
              <a:t>/~milos/courses/cs3750/lectures/class16.pdf</a:t>
            </a:r>
            <a:endParaRPr lang="en-US" dirty="0"/>
          </a:p>
        </p:txBody>
      </p:sp>
      <p:sp>
        <p:nvSpPr>
          <p:cNvPr id="6" name="Arrow: Down 5">
            <a:extLst>
              <a:ext uri="{FF2B5EF4-FFF2-40B4-BE49-F238E27FC236}">
                <a16:creationId xmlns:a16="http://schemas.microsoft.com/office/drawing/2014/main" id="{BAF6D475-4B60-0D4F-8C73-1CAC827D2C02}"/>
              </a:ext>
            </a:extLst>
          </p:cNvPr>
          <p:cNvSpPr/>
          <p:nvPr/>
        </p:nvSpPr>
        <p:spPr>
          <a:xfrm rot="3437627">
            <a:off x="6164756" y="1029891"/>
            <a:ext cx="381000" cy="5334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C2252F6-9FF3-8F46-9318-C5930111F511}"/>
              </a:ext>
            </a:extLst>
          </p:cNvPr>
          <p:cNvSpPr txBox="1"/>
          <p:nvPr/>
        </p:nvSpPr>
        <p:spPr>
          <a:xfrm>
            <a:off x="609600" y="6020984"/>
            <a:ext cx="4173450" cy="646331"/>
          </a:xfrm>
          <a:prstGeom prst="rect">
            <a:avLst/>
          </a:prstGeom>
          <a:noFill/>
        </p:spPr>
        <p:txBody>
          <a:bodyPr wrap="none" rtlCol="0">
            <a:spAutoFit/>
          </a:bodyPr>
          <a:lstStyle/>
          <a:p>
            <a:r>
              <a:rPr lang="en-US" altLang="zh-CN" dirty="0"/>
              <a:t>[2] </a:t>
            </a:r>
            <a:r>
              <a:rPr lang="en-US" dirty="0"/>
              <a:t>https://covid19.uclaml.org/</a:t>
            </a:r>
            <a:r>
              <a:rPr lang="en-US" dirty="0" err="1"/>
              <a:t>model.html</a:t>
            </a:r>
            <a:endParaRPr lang="en-US" dirty="0"/>
          </a:p>
          <a:p>
            <a:endParaRPr lang="en-US" dirty="0"/>
          </a:p>
        </p:txBody>
      </p:sp>
    </p:spTree>
    <p:extLst>
      <p:ext uri="{BB962C8B-B14F-4D97-AF65-F5344CB8AC3E}">
        <p14:creationId xmlns:p14="http://schemas.microsoft.com/office/powerpoint/2010/main" val="151306791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013DAD-F7CD-42AD-9BD1-D1960BABEAAE}"/>
              </a:ext>
            </a:extLst>
          </p:cNvPr>
          <p:cNvSpPr>
            <a:spLocks noGrp="1"/>
          </p:cNvSpPr>
          <p:nvPr>
            <p:ph type="title"/>
          </p:nvPr>
        </p:nvSpPr>
        <p:spPr/>
        <p:txBody>
          <a:bodyPr/>
          <a:lstStyle/>
          <a:p>
            <a:r>
              <a:rPr lang="en-US" altLang="zh-CN" dirty="0"/>
              <a:t>General</a:t>
            </a:r>
            <a:r>
              <a:rPr lang="zh-CN" altLang="en-US" dirty="0"/>
              <a:t> </a:t>
            </a:r>
            <a:r>
              <a:rPr lang="en-US" altLang="zh-CN" dirty="0"/>
              <a:t>Assumption:</a:t>
            </a:r>
            <a:r>
              <a:rPr lang="zh-CN" altLang="en-US" dirty="0"/>
              <a:t> </a:t>
            </a:r>
            <a:r>
              <a:rPr lang="en-US" altLang="zh-CN" dirty="0"/>
              <a:t>Stationary</a:t>
            </a:r>
            <a:endParaRPr lang="en-US" dirty="0"/>
          </a:p>
        </p:txBody>
      </p:sp>
      <p:sp>
        <p:nvSpPr>
          <p:cNvPr id="3" name="Content Placeholder 2">
            <a:extLst>
              <a:ext uri="{FF2B5EF4-FFF2-40B4-BE49-F238E27FC236}">
                <a16:creationId xmlns:a16="http://schemas.microsoft.com/office/drawing/2014/main" id="{0767593E-4959-429D-9AD4-7FBD14AC545E}"/>
              </a:ext>
            </a:extLst>
          </p:cNvPr>
          <p:cNvSpPr>
            <a:spLocks noGrp="1"/>
          </p:cNvSpPr>
          <p:nvPr>
            <p:ph idx="1"/>
          </p:nvPr>
        </p:nvSpPr>
        <p:spPr/>
        <p:txBody>
          <a:bodyPr>
            <a:normAutofit/>
          </a:bodyPr>
          <a:lstStyle/>
          <a:p>
            <a:r>
              <a:rPr lang="en-US" altLang="zh-CN" dirty="0"/>
              <a:t>Time</a:t>
            </a:r>
            <a:r>
              <a:rPr lang="zh-CN" altLang="en-US" dirty="0"/>
              <a:t> </a:t>
            </a:r>
            <a:r>
              <a:rPr lang="en-US" altLang="zh-CN" dirty="0"/>
              <a:t>series</a:t>
            </a:r>
            <a:r>
              <a:rPr lang="en-US" dirty="0"/>
              <a:t> is difficult </a:t>
            </a:r>
            <a:r>
              <a:rPr lang="en-US" altLang="zh-CN" dirty="0"/>
              <a:t>to</a:t>
            </a:r>
            <a:r>
              <a:rPr lang="zh-CN" altLang="en-US" dirty="0"/>
              <a:t> </a:t>
            </a:r>
            <a:r>
              <a:rPr lang="en-US" altLang="zh-CN" dirty="0"/>
              <a:t>predict</a:t>
            </a:r>
            <a:r>
              <a:rPr lang="zh-CN" altLang="en-US" dirty="0"/>
              <a:t> </a:t>
            </a:r>
            <a:r>
              <a:rPr lang="en-US" dirty="0"/>
              <a:t>as </a:t>
            </a:r>
            <a:r>
              <a:rPr lang="en-US" altLang="zh-CN" dirty="0"/>
              <a:t>it</a:t>
            </a:r>
            <a:r>
              <a:rPr lang="en-US" dirty="0"/>
              <a:t> is non-deterministic in nature, i.e. we cannot predict with certainty what will occur in the future. (in mathematics, these are called </a:t>
            </a:r>
            <a:r>
              <a:rPr lang="en-US" b="1" dirty="0"/>
              <a:t>“stochastic processes”)</a:t>
            </a:r>
          </a:p>
          <a:p>
            <a:r>
              <a:rPr lang="en-US" dirty="0"/>
              <a:t>But the problem could be a little bit easier if the time series is stationary: you simply predict its statistical properties will be the same in the future as they have been in the past!</a:t>
            </a:r>
          </a:p>
          <a:p>
            <a:pPr lvl="1"/>
            <a:r>
              <a:rPr lang="en-US" dirty="0"/>
              <a:t>A stationary time series is one whose statistical properties such as mean, variance, etc. are all constant over time.</a:t>
            </a:r>
          </a:p>
          <a:p>
            <a:pPr lvl="1"/>
            <a:r>
              <a:rPr lang="en-US" dirty="0"/>
              <a:t>Not very realistic but could be a starting point.</a:t>
            </a:r>
          </a:p>
        </p:txBody>
      </p:sp>
      <p:sp>
        <p:nvSpPr>
          <p:cNvPr id="4" name="Slide Number Placeholder 3">
            <a:extLst>
              <a:ext uri="{FF2B5EF4-FFF2-40B4-BE49-F238E27FC236}">
                <a16:creationId xmlns:a16="http://schemas.microsoft.com/office/drawing/2014/main" id="{3F685143-9B84-41AE-8FFC-12D16452E50C}"/>
              </a:ext>
            </a:extLst>
          </p:cNvPr>
          <p:cNvSpPr>
            <a:spLocks noGrp="1"/>
          </p:cNvSpPr>
          <p:nvPr>
            <p:ph type="sldNum" sz="quarter" idx="12"/>
          </p:nvPr>
        </p:nvSpPr>
        <p:spPr/>
        <p:txBody>
          <a:bodyPr/>
          <a:lstStyle/>
          <a:p>
            <a:fld id="{F9913601-2E22-4589-A394-4D3650FFD697}" type="slidenum">
              <a:rPr lang="en-US" smtClean="0">
                <a:solidFill>
                  <a:prstClr val="black"/>
                </a:solidFill>
              </a:rPr>
              <a:pPr/>
              <a:t>33</a:t>
            </a:fld>
            <a:endParaRPr lang="en-US" dirty="0">
              <a:solidFill>
                <a:prstClr val="black"/>
              </a:solidFill>
            </a:endParaRPr>
          </a:p>
        </p:txBody>
      </p:sp>
    </p:spTree>
    <p:extLst>
      <p:ext uri="{BB962C8B-B14F-4D97-AF65-F5344CB8AC3E}">
        <p14:creationId xmlns:p14="http://schemas.microsoft.com/office/powerpoint/2010/main" val="3464330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013DAD-F7CD-42AD-9BD1-D1960BABEAAE}"/>
              </a:ext>
            </a:extLst>
          </p:cNvPr>
          <p:cNvSpPr>
            <a:spLocks noGrp="1"/>
          </p:cNvSpPr>
          <p:nvPr>
            <p:ph type="title"/>
          </p:nvPr>
        </p:nvSpPr>
        <p:spPr/>
        <p:txBody>
          <a:bodyPr/>
          <a:lstStyle/>
          <a:p>
            <a:r>
              <a:rPr lang="en-US" altLang="zh-CN" dirty="0"/>
              <a:t>General</a:t>
            </a:r>
            <a:r>
              <a:rPr lang="zh-CN" altLang="en-US" dirty="0"/>
              <a:t> </a:t>
            </a:r>
            <a:r>
              <a:rPr lang="en-US" altLang="zh-CN" dirty="0"/>
              <a:t>Assumption:</a:t>
            </a:r>
            <a:r>
              <a:rPr lang="zh-CN" altLang="en-US" dirty="0"/>
              <a:t> </a:t>
            </a:r>
            <a:r>
              <a:rPr lang="en-US" altLang="zh-CN" dirty="0"/>
              <a:t>Stationary</a:t>
            </a:r>
            <a:endParaRPr lang="en-US" dirty="0"/>
          </a:p>
        </p:txBody>
      </p:sp>
      <p:sp>
        <p:nvSpPr>
          <p:cNvPr id="3" name="Content Placeholder 2">
            <a:extLst>
              <a:ext uri="{FF2B5EF4-FFF2-40B4-BE49-F238E27FC236}">
                <a16:creationId xmlns:a16="http://schemas.microsoft.com/office/drawing/2014/main" id="{0767593E-4959-429D-9AD4-7FBD14AC545E}"/>
              </a:ext>
            </a:extLst>
          </p:cNvPr>
          <p:cNvSpPr>
            <a:spLocks noGrp="1"/>
          </p:cNvSpPr>
          <p:nvPr>
            <p:ph idx="1"/>
          </p:nvPr>
        </p:nvSpPr>
        <p:spPr/>
        <p:txBody>
          <a:bodyPr>
            <a:normAutofit/>
          </a:bodyPr>
          <a:lstStyle/>
          <a:p>
            <a:r>
              <a:rPr lang="en-US" altLang="zh-CN" sz="2800" dirty="0"/>
              <a:t>Stationary</a:t>
            </a:r>
            <a:r>
              <a:rPr lang="zh-CN" altLang="en-US" sz="2800" dirty="0"/>
              <a:t> </a:t>
            </a:r>
            <a:r>
              <a:rPr lang="en-US" altLang="zh-CN" sz="2800" dirty="0"/>
              <a:t>timeseries</a:t>
            </a:r>
            <a:r>
              <a:rPr lang="zh-CN" altLang="en-US" sz="2800" dirty="0"/>
              <a:t> </a:t>
            </a:r>
            <a:r>
              <a:rPr lang="en-US" altLang="zh-CN" sz="2800" dirty="0"/>
              <a:t>tends</a:t>
            </a:r>
            <a:r>
              <a:rPr lang="zh-CN" altLang="en-US" sz="2800" dirty="0"/>
              <a:t> </a:t>
            </a:r>
            <a:r>
              <a:rPr lang="en-US" altLang="zh-CN" sz="2800" dirty="0"/>
              <a:t>to</a:t>
            </a:r>
            <a:r>
              <a:rPr lang="zh-CN" altLang="en-US" sz="2800" dirty="0"/>
              <a:t> </a:t>
            </a:r>
            <a:r>
              <a:rPr lang="en-US" altLang="zh-CN" sz="2800" dirty="0"/>
              <a:t>be fluctuating</a:t>
            </a:r>
            <a:r>
              <a:rPr lang="zh-CN" altLang="en-US" sz="2800" dirty="0"/>
              <a:t> </a:t>
            </a:r>
            <a:r>
              <a:rPr lang="en-US" altLang="zh-CN" sz="2800" dirty="0"/>
              <a:t>around</a:t>
            </a:r>
            <a:r>
              <a:rPr lang="zh-CN" altLang="en-US" sz="2800" dirty="0"/>
              <a:t> </a:t>
            </a:r>
            <a:r>
              <a:rPr lang="en-US" altLang="zh-CN" sz="2800" dirty="0"/>
              <a:t>some</a:t>
            </a:r>
            <a:r>
              <a:rPr lang="zh-CN" altLang="en-US" sz="2800" dirty="0"/>
              <a:t> </a:t>
            </a:r>
            <a:r>
              <a:rPr lang="en-US" altLang="zh-CN" sz="2800" dirty="0"/>
              <a:t>fixed</a:t>
            </a:r>
            <a:r>
              <a:rPr lang="zh-CN" altLang="en-US" sz="2800" dirty="0"/>
              <a:t> </a:t>
            </a:r>
            <a:r>
              <a:rPr lang="en-US" altLang="zh-CN" sz="2800" dirty="0"/>
              <a:t>level.</a:t>
            </a:r>
            <a:r>
              <a:rPr lang="zh-CN" altLang="en-US" sz="2800" dirty="0"/>
              <a:t> </a:t>
            </a:r>
            <a:endParaRPr lang="en-US" altLang="zh-CN" sz="2800" dirty="0"/>
          </a:p>
          <a:p>
            <a:r>
              <a:rPr lang="en-US" altLang="zh-CN" sz="2800" dirty="0"/>
              <a:t>In</a:t>
            </a:r>
            <a:r>
              <a:rPr lang="zh-CN" altLang="en-US" sz="2800" dirty="0"/>
              <a:t> </a:t>
            </a:r>
            <a:r>
              <a:rPr lang="en-US" altLang="zh-CN" sz="2800" dirty="0"/>
              <a:t>practice,</a:t>
            </a:r>
            <a:r>
              <a:rPr lang="zh-CN" altLang="en-US" sz="2800" dirty="0"/>
              <a:t> </a:t>
            </a:r>
            <a:r>
              <a:rPr lang="en-US" altLang="zh-CN" sz="2800" dirty="0"/>
              <a:t>a</a:t>
            </a:r>
            <a:r>
              <a:rPr lang="zh-CN" altLang="en-US" sz="2800" dirty="0"/>
              <a:t> </a:t>
            </a:r>
            <a:r>
              <a:rPr lang="en-US" altLang="zh-CN" sz="2800" dirty="0"/>
              <a:t>simple</a:t>
            </a:r>
            <a:r>
              <a:rPr lang="zh-CN" altLang="en-US" sz="2800" dirty="0"/>
              <a:t> </a:t>
            </a:r>
            <a:r>
              <a:rPr lang="en-US" altLang="zh-CN" sz="2800" dirty="0"/>
              <a:t>trick</a:t>
            </a:r>
            <a:r>
              <a:rPr lang="zh-CN" altLang="en-US" sz="2800" dirty="0"/>
              <a:t> </a:t>
            </a:r>
            <a:r>
              <a:rPr lang="en-US" altLang="zh-CN" sz="2800" dirty="0"/>
              <a:t>to</a:t>
            </a:r>
            <a:r>
              <a:rPr lang="zh-CN" altLang="en-US" sz="2800" dirty="0"/>
              <a:t> </a:t>
            </a:r>
            <a:r>
              <a:rPr lang="en-US" altLang="zh-CN" sz="2800" dirty="0"/>
              <a:t>achieve</a:t>
            </a:r>
            <a:r>
              <a:rPr lang="zh-CN" altLang="en-US" sz="2800" dirty="0"/>
              <a:t> </a:t>
            </a:r>
            <a:r>
              <a:rPr lang="en-US" altLang="zh-CN" sz="2800" dirty="0"/>
              <a:t>stationary</a:t>
            </a:r>
            <a:r>
              <a:rPr lang="zh-CN" altLang="en-US" sz="2800" dirty="0"/>
              <a:t> </a:t>
            </a:r>
            <a:r>
              <a:rPr lang="en-US" altLang="zh-CN" sz="2800" dirty="0"/>
              <a:t>is</a:t>
            </a:r>
            <a:r>
              <a:rPr lang="zh-CN" altLang="en-US" sz="2800" dirty="0"/>
              <a:t> </a:t>
            </a:r>
            <a:r>
              <a:rPr lang="en-US" altLang="zh-CN" sz="2800" dirty="0"/>
              <a:t>to</a:t>
            </a:r>
            <a:r>
              <a:rPr lang="zh-CN" altLang="en-US" sz="2800" dirty="0"/>
              <a:t> </a:t>
            </a:r>
            <a:r>
              <a:rPr lang="en-US" altLang="zh-CN" sz="2800" b="1" dirty="0"/>
              <a:t>differ</a:t>
            </a:r>
            <a:r>
              <a:rPr lang="zh-CN" altLang="en-US" sz="2800" dirty="0"/>
              <a:t> </a:t>
            </a:r>
            <a:r>
              <a:rPr lang="en-US" altLang="zh-CN" sz="2800" dirty="0"/>
              <a:t>the</a:t>
            </a:r>
            <a:r>
              <a:rPr lang="zh-CN" altLang="en-US" sz="2800" dirty="0"/>
              <a:t> </a:t>
            </a:r>
            <a:r>
              <a:rPr lang="en-US" altLang="zh-CN" sz="2800" dirty="0"/>
              <a:t>original</a:t>
            </a:r>
            <a:r>
              <a:rPr lang="zh-CN" altLang="en-US" sz="2800" dirty="0"/>
              <a:t> </a:t>
            </a:r>
            <a:r>
              <a:rPr lang="en-US" altLang="zh-CN" sz="2800" dirty="0"/>
              <a:t>timeseries.</a:t>
            </a:r>
            <a:r>
              <a:rPr lang="zh-CN" altLang="en-US" sz="2800" dirty="0"/>
              <a:t> </a:t>
            </a:r>
            <a:r>
              <a:rPr lang="en-US" altLang="zh-CN" sz="2800" dirty="0"/>
              <a:t>(i.e. compute the difference between t and t+1 for every t)</a:t>
            </a:r>
            <a:endParaRPr lang="en-US" sz="2800" dirty="0"/>
          </a:p>
        </p:txBody>
      </p:sp>
      <p:sp>
        <p:nvSpPr>
          <p:cNvPr id="4" name="Slide Number Placeholder 3">
            <a:extLst>
              <a:ext uri="{FF2B5EF4-FFF2-40B4-BE49-F238E27FC236}">
                <a16:creationId xmlns:a16="http://schemas.microsoft.com/office/drawing/2014/main" id="{3F685143-9B84-41AE-8FFC-12D16452E50C}"/>
              </a:ext>
            </a:extLst>
          </p:cNvPr>
          <p:cNvSpPr>
            <a:spLocks noGrp="1"/>
          </p:cNvSpPr>
          <p:nvPr>
            <p:ph type="sldNum" sz="quarter" idx="12"/>
          </p:nvPr>
        </p:nvSpPr>
        <p:spPr/>
        <p:txBody>
          <a:bodyPr/>
          <a:lstStyle/>
          <a:p>
            <a:fld id="{F9913601-2E22-4589-A394-4D3650FFD697}" type="slidenum">
              <a:rPr lang="en-US" smtClean="0">
                <a:solidFill>
                  <a:prstClr val="black"/>
                </a:solidFill>
              </a:rPr>
              <a:pPr/>
              <a:t>34</a:t>
            </a:fld>
            <a:endParaRPr lang="en-US" dirty="0">
              <a:solidFill>
                <a:prstClr val="black"/>
              </a:solidFill>
            </a:endParaRPr>
          </a:p>
        </p:txBody>
      </p:sp>
      <p:pic>
        <p:nvPicPr>
          <p:cNvPr id="5" name="Picture 4">
            <a:extLst>
              <a:ext uri="{FF2B5EF4-FFF2-40B4-BE49-F238E27FC236}">
                <a16:creationId xmlns:a16="http://schemas.microsoft.com/office/drawing/2014/main" id="{537C4339-CE26-3E40-9156-228AFC9BBBE8}"/>
              </a:ext>
            </a:extLst>
          </p:cNvPr>
          <p:cNvPicPr>
            <a:picLocks noChangeAspect="1"/>
          </p:cNvPicPr>
          <p:nvPr/>
        </p:nvPicPr>
        <p:blipFill>
          <a:blip r:embed="rId2"/>
          <a:stretch>
            <a:fillRect/>
          </a:stretch>
        </p:blipFill>
        <p:spPr>
          <a:xfrm>
            <a:off x="1162395" y="3072937"/>
            <a:ext cx="9357057" cy="3228110"/>
          </a:xfrm>
          <a:prstGeom prst="rect">
            <a:avLst/>
          </a:prstGeom>
        </p:spPr>
      </p:pic>
    </p:spTree>
    <p:extLst>
      <p:ext uri="{BB962C8B-B14F-4D97-AF65-F5344CB8AC3E}">
        <p14:creationId xmlns:p14="http://schemas.microsoft.com/office/powerpoint/2010/main" val="411094253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013DAD-F7CD-42AD-9BD1-D1960BABEAAE}"/>
              </a:ext>
            </a:extLst>
          </p:cNvPr>
          <p:cNvSpPr>
            <a:spLocks noGrp="1"/>
          </p:cNvSpPr>
          <p:nvPr>
            <p:ph type="title"/>
          </p:nvPr>
        </p:nvSpPr>
        <p:spPr/>
        <p:txBody>
          <a:bodyPr/>
          <a:lstStyle/>
          <a:p>
            <a:r>
              <a:rPr lang="en-US" altLang="zh-CN" dirty="0"/>
              <a:t>General</a:t>
            </a:r>
            <a:r>
              <a:rPr lang="zh-CN" altLang="en-US" dirty="0"/>
              <a:t> </a:t>
            </a:r>
            <a:r>
              <a:rPr lang="en-US" altLang="zh-CN" dirty="0"/>
              <a:t>Assumption:</a:t>
            </a:r>
            <a:r>
              <a:rPr lang="zh-CN" altLang="en-US" dirty="0"/>
              <a:t> </a:t>
            </a:r>
            <a:r>
              <a:rPr lang="en-US" altLang="zh-CN" dirty="0"/>
              <a:t>Stationary</a:t>
            </a:r>
            <a:endParaRPr lang="en-US" dirty="0"/>
          </a:p>
        </p:txBody>
      </p:sp>
      <p:sp>
        <p:nvSpPr>
          <p:cNvPr id="4" name="Slide Number Placeholder 3">
            <a:extLst>
              <a:ext uri="{FF2B5EF4-FFF2-40B4-BE49-F238E27FC236}">
                <a16:creationId xmlns:a16="http://schemas.microsoft.com/office/drawing/2014/main" id="{3F685143-9B84-41AE-8FFC-12D16452E50C}"/>
              </a:ext>
            </a:extLst>
          </p:cNvPr>
          <p:cNvSpPr>
            <a:spLocks noGrp="1"/>
          </p:cNvSpPr>
          <p:nvPr>
            <p:ph type="sldNum" sz="quarter" idx="12"/>
          </p:nvPr>
        </p:nvSpPr>
        <p:spPr/>
        <p:txBody>
          <a:bodyPr/>
          <a:lstStyle/>
          <a:p>
            <a:fld id="{F9913601-2E22-4589-A394-4D3650FFD697}" type="slidenum">
              <a:rPr lang="en-US" smtClean="0">
                <a:solidFill>
                  <a:prstClr val="black"/>
                </a:solidFill>
              </a:rPr>
              <a:pPr/>
              <a:t>35</a:t>
            </a:fld>
            <a:endParaRPr lang="en-US" dirty="0">
              <a:solidFill>
                <a:prstClr val="black"/>
              </a:solidFill>
            </a:endParaRPr>
          </a:p>
        </p:txBody>
      </p:sp>
      <p:pic>
        <p:nvPicPr>
          <p:cNvPr id="5" name="Picture 4" descr="A black background with a black square&#10;&#10;Description automatically generated">
            <a:extLst>
              <a:ext uri="{FF2B5EF4-FFF2-40B4-BE49-F238E27FC236}">
                <a16:creationId xmlns:a16="http://schemas.microsoft.com/office/drawing/2014/main" id="{A57B26AC-1DD3-74F1-8D5C-356CF3EC3D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88264" y="1047489"/>
            <a:ext cx="5784187" cy="5572125"/>
          </a:xfrm>
          <a:prstGeom prst="rect">
            <a:avLst/>
          </a:prstGeom>
        </p:spPr>
      </p:pic>
    </p:spTree>
    <p:extLst>
      <p:ext uri="{BB962C8B-B14F-4D97-AF65-F5344CB8AC3E}">
        <p14:creationId xmlns:p14="http://schemas.microsoft.com/office/powerpoint/2010/main" val="257350328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013DAD-F7CD-42AD-9BD1-D1960BABEAAE}"/>
              </a:ext>
            </a:extLst>
          </p:cNvPr>
          <p:cNvSpPr>
            <a:spLocks noGrp="1"/>
          </p:cNvSpPr>
          <p:nvPr>
            <p:ph type="title"/>
          </p:nvPr>
        </p:nvSpPr>
        <p:spPr/>
        <p:txBody>
          <a:bodyPr/>
          <a:lstStyle/>
          <a:p>
            <a:r>
              <a:rPr lang="zh-CN" altLang="en-US" dirty="0"/>
              <a:t> </a:t>
            </a:r>
            <a:r>
              <a:rPr lang="en-US" dirty="0"/>
              <a:t>Autoregressive Models</a:t>
            </a:r>
            <a:r>
              <a:rPr lang="zh-CN" altLang="en-US" dirty="0"/>
              <a:t> </a:t>
            </a:r>
            <a:r>
              <a:rPr lang="en-US" altLang="zh-CN" dirty="0"/>
              <a:t>(AR)</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767593E-4959-429D-9AD4-7FBD14AC545E}"/>
                  </a:ext>
                </a:extLst>
              </p:cNvPr>
              <p:cNvSpPr>
                <a:spLocks noGrp="1"/>
              </p:cNvSpPr>
              <p:nvPr>
                <p:ph idx="1"/>
              </p:nvPr>
            </p:nvSpPr>
            <p:spPr>
              <a:xfrm>
                <a:off x="304800" y="1143000"/>
                <a:ext cx="11811000" cy="5562600"/>
              </a:xfrm>
            </p:spPr>
            <p:txBody>
              <a:bodyPr>
                <a:normAutofit/>
              </a:bodyPr>
              <a:lstStyle/>
              <a:p>
                <a:r>
                  <a:rPr lang="en-US" b="1" dirty="0"/>
                  <a:t>A</a:t>
                </a:r>
                <a:r>
                  <a:rPr lang="en-US" dirty="0"/>
                  <a:t>uto-</a:t>
                </a:r>
                <a:r>
                  <a:rPr lang="en-US" b="1" dirty="0"/>
                  <a:t>R</a:t>
                </a:r>
                <a:r>
                  <a:rPr lang="en-US" dirty="0"/>
                  <a:t>egressive</a:t>
                </a:r>
                <a:r>
                  <a:rPr lang="zh-CN" altLang="en-US" dirty="0"/>
                  <a:t> </a:t>
                </a:r>
                <a:r>
                  <a:rPr lang="en-US" altLang="zh-CN" dirty="0"/>
                  <a:t>Models</a:t>
                </a:r>
                <a:r>
                  <a:rPr lang="en-US" dirty="0"/>
                  <a:t>.</a:t>
                </a:r>
              </a:p>
              <a:p>
                <a:pPr lvl="1"/>
                <a:r>
                  <a:rPr lang="en-US" dirty="0"/>
                  <a:t>A model that uses the </a:t>
                </a:r>
                <a:r>
                  <a:rPr lang="en-US" altLang="zh-CN" dirty="0"/>
                  <a:t>temporal</a:t>
                </a:r>
                <a:r>
                  <a:rPr lang="zh-CN" altLang="en-US" dirty="0"/>
                  <a:t> </a:t>
                </a:r>
                <a:r>
                  <a:rPr lang="en-US" altLang="zh-CN" dirty="0"/>
                  <a:t>dependence</a:t>
                </a:r>
                <a:r>
                  <a:rPr lang="en-US" dirty="0"/>
                  <a:t> between an observation</a:t>
                </a:r>
                <a:r>
                  <a:rPr lang="zh-CN" altLang="en-US" dirty="0"/>
                  <a:t> </a:t>
                </a:r>
                <a:r>
                  <a:rPr lang="en-US" altLang="zh-CN" dirty="0"/>
                  <a:t>(</a:t>
                </a:r>
                <a14:m>
                  <m:oMath xmlns:m="http://schemas.openxmlformats.org/officeDocument/2006/math">
                    <m:r>
                      <a:rPr lang="en-US" altLang="zh-CN" i="1" dirty="0" smtClean="0">
                        <a:latin typeface="Cambria Math" panose="02040503050406030204" pitchFamily="18" charset="0"/>
                      </a:rPr>
                      <m:t>𝑡</m:t>
                    </m:r>
                  </m:oMath>
                </a14:m>
                <a:r>
                  <a:rPr lang="en-US" altLang="zh-CN" dirty="0"/>
                  <a:t>)</a:t>
                </a:r>
                <a:r>
                  <a:rPr lang="en-US" dirty="0"/>
                  <a:t> and some number of </a:t>
                </a:r>
                <a:r>
                  <a:rPr lang="en-US" b="1" dirty="0"/>
                  <a:t>lagged observations</a:t>
                </a:r>
                <a:r>
                  <a:rPr lang="zh-CN" altLang="en-US" b="1" dirty="0"/>
                  <a:t> </a:t>
                </a:r>
                <a:r>
                  <a:rPr lang="en-US" altLang="zh-CN" dirty="0"/>
                  <a:t>(</a:t>
                </a:r>
                <a14:m>
                  <m:oMath xmlns:m="http://schemas.openxmlformats.org/officeDocument/2006/math">
                    <m:r>
                      <a:rPr lang="en-US" altLang="zh-CN" i="1" dirty="0">
                        <a:latin typeface="Cambria Math" panose="02040503050406030204" pitchFamily="18" charset="0"/>
                      </a:rPr>
                      <m:t>𝑡</m:t>
                    </m:r>
                    <m:r>
                      <a:rPr lang="en-US" altLang="zh-CN" b="0" i="0" dirty="0" smtClean="0">
                        <a:latin typeface="Cambria Math" panose="02040503050406030204" pitchFamily="18" charset="0"/>
                      </a:rPr>
                      <m:t>−1</m:t>
                    </m:r>
                  </m:oMath>
                </a14:m>
                <a:r>
                  <a:rPr lang="en-US" altLang="zh-CN" dirty="0"/>
                  <a:t>,</a:t>
                </a:r>
                <a:r>
                  <a:rPr lang="zh-CN" altLang="en-US" dirty="0"/>
                  <a:t> </a:t>
                </a:r>
                <a14:m>
                  <m:oMath xmlns:m="http://schemas.openxmlformats.org/officeDocument/2006/math">
                    <m:r>
                      <a:rPr lang="en-US" altLang="zh-CN" i="1" dirty="0">
                        <a:latin typeface="Cambria Math" panose="02040503050406030204" pitchFamily="18" charset="0"/>
                      </a:rPr>
                      <m:t>𝑡</m:t>
                    </m:r>
                    <m:r>
                      <a:rPr lang="en-US" altLang="zh-CN" b="0" i="0" dirty="0" smtClean="0">
                        <a:latin typeface="Cambria Math" panose="02040503050406030204" pitchFamily="18" charset="0"/>
                      </a:rPr>
                      <m:t>−2</m:t>
                    </m:r>
                  </m:oMath>
                </a14:m>
                <a:r>
                  <a:rPr lang="en-US" altLang="zh-CN" dirty="0"/>
                  <a:t>… </a:t>
                </a:r>
                <a14:m>
                  <m:oMath xmlns:m="http://schemas.openxmlformats.org/officeDocument/2006/math">
                    <m:r>
                      <a:rPr lang="en-US" altLang="zh-CN" i="1" dirty="0">
                        <a:latin typeface="Cambria Math" panose="02040503050406030204" pitchFamily="18" charset="0"/>
                      </a:rPr>
                      <m:t>𝑡</m:t>
                    </m:r>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𝑘</m:t>
                    </m:r>
                  </m:oMath>
                </a14:m>
                <a:r>
                  <a:rPr lang="en-US" altLang="zh-CN" dirty="0"/>
                  <a:t>).</a:t>
                </a:r>
              </a:p>
              <a:p>
                <a:pPr lvl="1"/>
                <a:endParaRPr lang="en-US" altLang="zh-CN" dirty="0"/>
              </a:p>
              <a:p>
                <a:pPr lvl="1"/>
                <a:r>
                  <a:rPr lang="en-US" altLang="zh-CN" dirty="0"/>
                  <a:t>Specifically,</a:t>
                </a:r>
                <a:r>
                  <a:rPr lang="zh-CN" altLang="en-US" dirty="0"/>
                  <a:t> </a:t>
                </a:r>
                <a:r>
                  <a:rPr lang="en-US" altLang="zh-CN" dirty="0"/>
                  <a:t>the</a:t>
                </a:r>
                <a:r>
                  <a:rPr lang="zh-CN" altLang="en-US" dirty="0"/>
                  <a:t> </a:t>
                </a:r>
                <a:r>
                  <a:rPr lang="en-US" dirty="0"/>
                  <a:t>current value of the series, </a:t>
                </a:r>
                <a14:m>
                  <m:oMath xmlns:m="http://schemas.openxmlformats.org/officeDocument/2006/math">
                    <m:sSub>
                      <m:sSubPr>
                        <m:ctrlPr>
                          <a:rPr lang="en-US" i="1">
                            <a:latin typeface="Cambria Math" panose="02040503050406030204" pitchFamily="18" charset="0"/>
                          </a:rPr>
                        </m:ctrlPr>
                      </m:sSubPr>
                      <m:e>
                        <m:r>
                          <a:rPr lang="en-US" altLang="zh-CN" i="1">
                            <a:latin typeface="Cambria Math" panose="02040503050406030204" pitchFamily="18" charset="0"/>
                          </a:rPr>
                          <m:t>𝑋</m:t>
                        </m:r>
                      </m:e>
                      <m:sub>
                        <m:r>
                          <a:rPr lang="en-US" altLang="zh-CN" i="1">
                            <a:latin typeface="Cambria Math" panose="02040503050406030204" pitchFamily="18" charset="0"/>
                          </a:rPr>
                          <m:t>𝑡</m:t>
                        </m:r>
                      </m:sub>
                    </m:sSub>
                  </m:oMath>
                </a14:m>
                <a:r>
                  <a:rPr lang="en-US" dirty="0"/>
                  <a:t> , </a:t>
                </a:r>
                <a:r>
                  <a:rPr lang="en-US" altLang="zh-CN" dirty="0"/>
                  <a:t>is</a:t>
                </a:r>
                <a:r>
                  <a:rPr lang="zh-CN" altLang="en-US" dirty="0"/>
                  <a:t> </a:t>
                </a:r>
                <a:r>
                  <a:rPr lang="en-US" dirty="0"/>
                  <a:t>explained as a linear combination of </a:t>
                </a:r>
                <a14:m>
                  <m:oMath xmlns:m="http://schemas.openxmlformats.org/officeDocument/2006/math">
                    <m:r>
                      <a:rPr lang="en-US" i="1" dirty="0">
                        <a:latin typeface="Cambria Math" panose="02040503050406030204" pitchFamily="18" charset="0"/>
                      </a:rPr>
                      <m:t>𝑝</m:t>
                    </m:r>
                  </m:oMath>
                </a14:m>
                <a:r>
                  <a:rPr lang="en-US" dirty="0"/>
                  <a:t> past values, </a:t>
                </a:r>
                <a14:m>
                  <m:oMath xmlns:m="http://schemas.openxmlformats.org/officeDocument/2006/math">
                    <m:sSub>
                      <m:sSubPr>
                        <m:ctrlPr>
                          <a:rPr lang="en-US" i="1">
                            <a:latin typeface="Cambria Math" panose="02040503050406030204" pitchFamily="18" charset="0"/>
                          </a:rPr>
                        </m:ctrlPr>
                      </m:sSubPr>
                      <m:e>
                        <m:r>
                          <a:rPr lang="en-US" altLang="zh-CN" i="1">
                            <a:latin typeface="Cambria Math" panose="02040503050406030204" pitchFamily="18" charset="0"/>
                          </a:rPr>
                          <m:t>𝑋</m:t>
                        </m:r>
                      </m:e>
                      <m:sub>
                        <m:r>
                          <a:rPr lang="en-US" altLang="zh-CN" i="1">
                            <a:latin typeface="Cambria Math" panose="02040503050406030204" pitchFamily="18" charset="0"/>
                          </a:rPr>
                          <m:t>𝑡</m:t>
                        </m:r>
                        <m:r>
                          <a:rPr lang="en-US" altLang="zh-CN" i="1">
                            <a:latin typeface="Cambria Math" panose="02040503050406030204" pitchFamily="18" charset="0"/>
                          </a:rPr>
                          <m:t>−1</m:t>
                        </m:r>
                      </m:sub>
                    </m:sSub>
                  </m:oMath>
                </a14:m>
                <a:r>
                  <a:rPr lang="en-US" dirty="0"/>
                  <a:t> , </a:t>
                </a:r>
                <a14:m>
                  <m:oMath xmlns:m="http://schemas.openxmlformats.org/officeDocument/2006/math">
                    <m:sSub>
                      <m:sSubPr>
                        <m:ctrlPr>
                          <a:rPr lang="en-US" i="1">
                            <a:latin typeface="Cambria Math" panose="02040503050406030204" pitchFamily="18" charset="0"/>
                          </a:rPr>
                        </m:ctrlPr>
                      </m:sSubPr>
                      <m:e>
                        <m:r>
                          <a:rPr lang="en-US" altLang="zh-CN" i="1">
                            <a:latin typeface="Cambria Math" panose="02040503050406030204" pitchFamily="18" charset="0"/>
                          </a:rPr>
                          <m:t>𝑋</m:t>
                        </m:r>
                      </m:e>
                      <m:sub>
                        <m:r>
                          <a:rPr lang="en-US" altLang="zh-CN" i="1">
                            <a:latin typeface="Cambria Math" panose="02040503050406030204" pitchFamily="18" charset="0"/>
                          </a:rPr>
                          <m:t>𝑡</m:t>
                        </m:r>
                        <m:r>
                          <a:rPr lang="en-US" altLang="zh-CN" i="1">
                            <a:latin typeface="Cambria Math" panose="02040503050406030204" pitchFamily="18" charset="0"/>
                          </a:rPr>
                          <m:t>−2</m:t>
                        </m:r>
                      </m:sub>
                    </m:sSub>
                  </m:oMath>
                </a14:m>
                <a:r>
                  <a:rPr lang="en-US" dirty="0"/>
                  <a:t> , . . . , </a:t>
                </a:r>
                <a14:m>
                  <m:oMath xmlns:m="http://schemas.openxmlformats.org/officeDocument/2006/math">
                    <m:sSub>
                      <m:sSubPr>
                        <m:ctrlPr>
                          <a:rPr lang="en-US" i="1">
                            <a:latin typeface="Cambria Math" panose="02040503050406030204" pitchFamily="18" charset="0"/>
                          </a:rPr>
                        </m:ctrlPr>
                      </m:sSubPr>
                      <m:e>
                        <m:r>
                          <a:rPr lang="en-US" altLang="zh-CN" i="1">
                            <a:latin typeface="Cambria Math" panose="02040503050406030204" pitchFamily="18" charset="0"/>
                          </a:rPr>
                          <m:t>𝑋</m:t>
                        </m:r>
                      </m:e>
                      <m:sub>
                        <m:r>
                          <a:rPr lang="en-US" altLang="zh-CN" i="1">
                            <a:latin typeface="Cambria Math" panose="02040503050406030204" pitchFamily="18" charset="0"/>
                          </a:rPr>
                          <m:t>𝑡</m:t>
                        </m:r>
                        <m:r>
                          <a:rPr lang="en-US" altLang="zh-CN" i="1">
                            <a:latin typeface="Cambria Math" panose="02040503050406030204" pitchFamily="18" charset="0"/>
                          </a:rPr>
                          <m:t>−</m:t>
                        </m:r>
                        <m:r>
                          <a:rPr lang="en-US" altLang="zh-CN" i="1">
                            <a:latin typeface="Cambria Math" panose="02040503050406030204" pitchFamily="18" charset="0"/>
                          </a:rPr>
                          <m:t>𝑝</m:t>
                        </m:r>
                      </m:sub>
                    </m:sSub>
                  </m:oMath>
                </a14:m>
                <a:r>
                  <a:rPr lang="en-US" dirty="0"/>
                  <a:t> together with a random error</a:t>
                </a:r>
                <a:r>
                  <a:rPr lang="en-US" altLang="zh-CN" dirty="0"/>
                  <a:t>.</a:t>
                </a:r>
              </a:p>
              <a:p>
                <a:pPr lvl="1"/>
                <a:endParaRPr lang="en-US" altLang="zh-CN" dirty="0"/>
              </a:p>
              <a:p>
                <a:pPr lvl="1"/>
                <a:endParaRPr lang="en-US" altLang="zh-CN" dirty="0"/>
              </a:p>
            </p:txBody>
          </p:sp>
        </mc:Choice>
        <mc:Fallback xmlns="">
          <p:sp>
            <p:nvSpPr>
              <p:cNvPr id="3" name="Content Placeholder 2">
                <a:extLst>
                  <a:ext uri="{FF2B5EF4-FFF2-40B4-BE49-F238E27FC236}">
                    <a16:creationId xmlns:a16="http://schemas.microsoft.com/office/drawing/2014/main" id="{0767593E-4959-429D-9AD4-7FBD14AC545E}"/>
                  </a:ext>
                </a:extLst>
              </p:cNvPr>
              <p:cNvSpPr>
                <a:spLocks noGrp="1" noRot="1" noChangeAspect="1" noMove="1" noResize="1" noEditPoints="1" noAdjustHandles="1" noChangeArrowheads="1" noChangeShapeType="1" noTextEdit="1"/>
              </p:cNvSpPr>
              <p:nvPr>
                <p:ph idx="1"/>
              </p:nvPr>
            </p:nvSpPr>
            <p:spPr>
              <a:xfrm>
                <a:off x="304800" y="1143000"/>
                <a:ext cx="11811000" cy="5562600"/>
              </a:xfrm>
              <a:blipFill>
                <a:blip r:embed="rId3"/>
                <a:stretch>
                  <a:fillRect l="-1084" t="-1754" r="-568"/>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3F685143-9B84-41AE-8FFC-12D16452E50C}"/>
              </a:ext>
            </a:extLst>
          </p:cNvPr>
          <p:cNvSpPr>
            <a:spLocks noGrp="1"/>
          </p:cNvSpPr>
          <p:nvPr>
            <p:ph type="sldNum" sz="quarter" idx="12"/>
          </p:nvPr>
        </p:nvSpPr>
        <p:spPr/>
        <p:txBody>
          <a:bodyPr/>
          <a:lstStyle/>
          <a:p>
            <a:fld id="{F9913601-2E22-4589-A394-4D3650FFD697}" type="slidenum">
              <a:rPr lang="en-US" smtClean="0">
                <a:solidFill>
                  <a:prstClr val="black"/>
                </a:solidFill>
              </a:rPr>
              <a:pPr/>
              <a:t>36</a:t>
            </a:fld>
            <a:endParaRPr lang="en-US" dirty="0">
              <a:solidFill>
                <a:prstClr val="black"/>
              </a:solidFill>
            </a:endParaRPr>
          </a:p>
        </p:txBody>
      </p:sp>
    </p:spTree>
    <p:extLst>
      <p:ext uri="{BB962C8B-B14F-4D97-AF65-F5344CB8AC3E}">
        <p14:creationId xmlns:p14="http://schemas.microsoft.com/office/powerpoint/2010/main" val="41114458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013DAD-F7CD-42AD-9BD1-D1960BABEAAE}"/>
              </a:ext>
            </a:extLst>
          </p:cNvPr>
          <p:cNvSpPr>
            <a:spLocks noGrp="1"/>
          </p:cNvSpPr>
          <p:nvPr>
            <p:ph type="title"/>
          </p:nvPr>
        </p:nvSpPr>
        <p:spPr/>
        <p:txBody>
          <a:bodyPr/>
          <a:lstStyle/>
          <a:p>
            <a:r>
              <a:rPr lang="zh-CN" altLang="en-US" dirty="0"/>
              <a:t> </a:t>
            </a:r>
            <a:r>
              <a:rPr lang="en-US" dirty="0"/>
              <a:t>Autoregressive Models</a:t>
            </a:r>
            <a:r>
              <a:rPr lang="zh-CN" altLang="en-US" dirty="0"/>
              <a:t> </a:t>
            </a:r>
            <a:r>
              <a:rPr lang="en-US" altLang="zh-CN" dirty="0"/>
              <a:t>(AR)</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767593E-4959-429D-9AD4-7FBD14AC545E}"/>
                  </a:ext>
                </a:extLst>
              </p:cNvPr>
              <p:cNvSpPr>
                <a:spLocks noGrp="1"/>
              </p:cNvSpPr>
              <p:nvPr>
                <p:ph idx="1"/>
              </p:nvPr>
            </p:nvSpPr>
            <p:spPr/>
            <p:txBody>
              <a:bodyPr>
                <a:normAutofit/>
              </a:bodyPr>
              <a:lstStyle/>
              <a:p>
                <a:r>
                  <a:rPr lang="en-US" dirty="0"/>
                  <a:t>An autoregressive model of order </a:t>
                </a:r>
                <a14:m>
                  <m:oMath xmlns:m="http://schemas.openxmlformats.org/officeDocument/2006/math">
                    <m:r>
                      <a:rPr lang="en-US" i="1" dirty="0" smtClean="0">
                        <a:latin typeface="Cambria Math" panose="02040503050406030204" pitchFamily="18" charset="0"/>
                      </a:rPr>
                      <m:t>𝑝</m:t>
                    </m:r>
                  </m:oMath>
                </a14:m>
                <a:r>
                  <a:rPr lang="en-US" dirty="0"/>
                  <a:t>, abbreviated AR(p), is </a:t>
                </a:r>
                <a:r>
                  <a:rPr lang="en-US" altLang="zh-CN" dirty="0"/>
                  <a:t>shown</a:t>
                </a:r>
                <a:r>
                  <a:rPr lang="zh-CN" altLang="en-US" dirty="0"/>
                  <a:t> </a:t>
                </a:r>
                <a:r>
                  <a:rPr lang="en-US" altLang="zh-CN" dirty="0"/>
                  <a:t>below,</a:t>
                </a:r>
                <a:r>
                  <a:rPr lang="zh-CN" altLang="en-US" dirty="0"/>
                  <a:t> </a:t>
                </a:r>
                <a:r>
                  <a:rPr lang="en-US" altLang="zh-CN" dirty="0"/>
                  <a:t>where</a:t>
                </a:r>
                <a:r>
                  <a:rPr lang="zh-CN" altLang="en-US" dirty="0"/>
                  <a:t> </a:t>
                </a:r>
                <a14:m>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𝑤</m:t>
                        </m:r>
                      </m:e>
                      <m:sub>
                        <m:r>
                          <a:rPr lang="en-US" altLang="zh-CN" i="1">
                            <a:latin typeface="Cambria Math" panose="02040503050406030204" pitchFamily="18" charset="0"/>
                            <a:ea typeface="Cambria Math" panose="02040503050406030204" pitchFamily="18" charset="0"/>
                          </a:rPr>
                          <m:t>𝑡</m:t>
                        </m:r>
                      </m:sub>
                    </m:sSub>
                    <m:r>
                      <a:rPr lang="zh-CN" altLang="en-US" b="0" i="1" smtClean="0">
                        <a:latin typeface="Cambria Math" panose="02040503050406030204" pitchFamily="18" charset="0"/>
                        <a:ea typeface="Cambria Math" panose="02040503050406030204" pitchFamily="18" charset="0"/>
                      </a:rPr>
                      <m:t> </m:t>
                    </m:r>
                  </m:oMath>
                </a14:m>
                <a:r>
                  <a:rPr lang="en-US" altLang="zh-CN" dirty="0"/>
                  <a:t>is</a:t>
                </a:r>
                <a:r>
                  <a:rPr lang="zh-CN" altLang="en-US" dirty="0"/>
                  <a:t> </a:t>
                </a:r>
                <a:r>
                  <a:rPr lang="en-US" altLang="zh-CN" dirty="0"/>
                  <a:t>the</a:t>
                </a:r>
                <a:r>
                  <a:rPr lang="zh-CN" altLang="en-US" dirty="0"/>
                  <a:t> </a:t>
                </a:r>
                <a:r>
                  <a:rPr lang="en-US" altLang="zh-CN" dirty="0"/>
                  <a:t>white</a:t>
                </a:r>
                <a:r>
                  <a:rPr lang="zh-CN" altLang="en-US" dirty="0"/>
                  <a:t> </a:t>
                </a:r>
                <a:r>
                  <a:rPr lang="en-US" altLang="zh-CN" dirty="0"/>
                  <a:t>noise,</a:t>
                </a:r>
                <a:r>
                  <a:rPr lang="zh-CN" altLang="en-US" dirty="0"/>
                  <a:t> </a:t>
                </a:r>
                <a14:m>
                  <m:oMath xmlns:m="http://schemas.openxmlformats.org/officeDocument/2006/math">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𝑋</m:t>
                        </m:r>
                      </m:e>
                      <m:sub>
                        <m:r>
                          <a:rPr lang="en-US" altLang="zh-CN" b="0" i="1" smtClean="0">
                            <a:latin typeface="Cambria Math" panose="02040503050406030204" pitchFamily="18" charset="0"/>
                          </a:rPr>
                          <m:t>𝑡</m:t>
                        </m:r>
                      </m:sub>
                    </m:sSub>
                  </m:oMath>
                </a14:m>
                <a:r>
                  <a:rPr lang="zh-CN" altLang="en-US" dirty="0"/>
                  <a:t> </a:t>
                </a:r>
                <a:r>
                  <a:rPr lang="en-US" altLang="zh-CN" dirty="0"/>
                  <a:t>is</a:t>
                </a:r>
                <a:r>
                  <a:rPr lang="zh-CN" altLang="en-US" dirty="0"/>
                  <a:t> </a:t>
                </a:r>
                <a:r>
                  <a:rPr lang="en-US" altLang="zh-CN" dirty="0"/>
                  <a:t>stationary.</a:t>
                </a: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altLang="zh-CN" i="1">
                              <a:latin typeface="Cambria Math" panose="02040503050406030204" pitchFamily="18" charset="0"/>
                            </a:rPr>
                            <m:t>𝑋</m:t>
                          </m:r>
                        </m:e>
                        <m:sub>
                          <m:r>
                            <a:rPr lang="en-US" altLang="zh-CN" i="1">
                              <a:latin typeface="Cambria Math" panose="02040503050406030204" pitchFamily="18" charset="0"/>
                            </a:rPr>
                            <m:t>𝑡</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𝜙</m:t>
                          </m:r>
                        </m:e>
                        <m:sub>
                          <m:r>
                            <a:rPr lang="en-US" altLang="zh-CN" i="1">
                              <a:latin typeface="Cambria Math" panose="02040503050406030204" pitchFamily="18" charset="0"/>
                            </a:rPr>
                            <m:t>1</m:t>
                          </m:r>
                        </m:sub>
                      </m:sSub>
                      <m:sSub>
                        <m:sSubPr>
                          <m:ctrlPr>
                            <a:rPr lang="en-US" i="1">
                              <a:latin typeface="Cambria Math" panose="02040503050406030204" pitchFamily="18" charset="0"/>
                            </a:rPr>
                          </m:ctrlPr>
                        </m:sSubPr>
                        <m:e>
                          <m:r>
                            <a:rPr lang="en-US" altLang="zh-CN" i="1">
                              <a:latin typeface="Cambria Math" panose="02040503050406030204" pitchFamily="18" charset="0"/>
                            </a:rPr>
                            <m:t>𝑋</m:t>
                          </m:r>
                        </m:e>
                        <m:sub>
                          <m:r>
                            <a:rPr lang="en-US" altLang="zh-CN" i="1">
                              <a:latin typeface="Cambria Math" panose="02040503050406030204" pitchFamily="18" charset="0"/>
                            </a:rPr>
                            <m:t>𝑡</m:t>
                          </m:r>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𝜙</m:t>
                          </m:r>
                        </m:e>
                        <m:sub>
                          <m:r>
                            <a:rPr lang="en-US" altLang="zh-CN" i="1">
                              <a:latin typeface="Cambria Math" panose="02040503050406030204" pitchFamily="18" charset="0"/>
                              <a:ea typeface="Cambria Math" panose="02040503050406030204" pitchFamily="18" charset="0"/>
                            </a:rPr>
                            <m:t>2</m:t>
                          </m:r>
                        </m:sub>
                      </m:sSub>
                      <m:sSub>
                        <m:sSubPr>
                          <m:ctrlPr>
                            <a:rPr lang="en-US" i="1">
                              <a:latin typeface="Cambria Math" panose="02040503050406030204" pitchFamily="18" charset="0"/>
                            </a:rPr>
                          </m:ctrlPr>
                        </m:sSubPr>
                        <m:e>
                          <m:r>
                            <a:rPr lang="en-US" altLang="zh-CN" i="1">
                              <a:latin typeface="Cambria Math" panose="02040503050406030204" pitchFamily="18" charset="0"/>
                            </a:rPr>
                            <m:t>𝑋</m:t>
                          </m:r>
                        </m:e>
                        <m:sub>
                          <m:r>
                            <a:rPr lang="en-US" altLang="zh-CN" i="1">
                              <a:latin typeface="Cambria Math" panose="02040503050406030204" pitchFamily="18" charset="0"/>
                            </a:rPr>
                            <m:t>𝑡</m:t>
                          </m:r>
                          <m:r>
                            <a:rPr lang="en-US" altLang="zh-CN" i="1">
                              <a:latin typeface="Cambria Math" panose="02040503050406030204" pitchFamily="18" charset="0"/>
                            </a:rPr>
                            <m:t>−2</m:t>
                          </m:r>
                        </m:sub>
                      </m:sSub>
                      <m:r>
                        <a:rPr lang="en-US" altLang="zh-CN">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𝜙</m:t>
                          </m:r>
                        </m:e>
                        <m:sub>
                          <m:r>
                            <a:rPr lang="en-US" altLang="zh-CN" i="1">
                              <a:latin typeface="Cambria Math" panose="02040503050406030204" pitchFamily="18" charset="0"/>
                              <a:ea typeface="Cambria Math" panose="02040503050406030204" pitchFamily="18" charset="0"/>
                            </a:rPr>
                            <m:t>𝑝</m:t>
                          </m:r>
                        </m:sub>
                      </m:sSub>
                      <m:sSub>
                        <m:sSubPr>
                          <m:ctrlPr>
                            <a:rPr lang="en-US" i="1">
                              <a:latin typeface="Cambria Math" panose="02040503050406030204" pitchFamily="18" charset="0"/>
                            </a:rPr>
                          </m:ctrlPr>
                        </m:sSubPr>
                        <m:e>
                          <m:r>
                            <a:rPr lang="en-US" altLang="zh-CN" i="1">
                              <a:latin typeface="Cambria Math" panose="02040503050406030204" pitchFamily="18" charset="0"/>
                            </a:rPr>
                            <m:t>𝑋</m:t>
                          </m:r>
                        </m:e>
                        <m:sub>
                          <m:r>
                            <a:rPr lang="en-US" altLang="zh-CN" i="1">
                              <a:latin typeface="Cambria Math" panose="02040503050406030204" pitchFamily="18" charset="0"/>
                            </a:rPr>
                            <m:t>𝑡</m:t>
                          </m:r>
                          <m:r>
                            <a:rPr lang="en-US" altLang="zh-CN" i="1">
                              <a:latin typeface="Cambria Math" panose="02040503050406030204" pitchFamily="18" charset="0"/>
                            </a:rPr>
                            <m:t>−</m:t>
                          </m:r>
                          <m:r>
                            <a:rPr lang="en-US" altLang="zh-CN" i="1">
                              <a:latin typeface="Cambria Math" panose="02040503050406030204" pitchFamily="18" charset="0"/>
                            </a:rPr>
                            <m:t>𝑝</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𝑤</m:t>
                          </m:r>
                        </m:e>
                        <m:sub>
                          <m:r>
                            <a:rPr lang="en-US" altLang="zh-CN" i="1">
                              <a:latin typeface="Cambria Math" panose="02040503050406030204" pitchFamily="18" charset="0"/>
                              <a:ea typeface="Cambria Math" panose="02040503050406030204" pitchFamily="18" charset="0"/>
                            </a:rPr>
                            <m:t>𝑡</m:t>
                          </m:r>
                        </m:sub>
                      </m:sSub>
                      <m:r>
                        <a:rPr lang="en-US" altLang="zh-CN" i="1">
                          <a:latin typeface="Cambria Math" panose="02040503050406030204" pitchFamily="18" charset="0"/>
                        </a:rPr>
                        <m:t>=</m:t>
                      </m:r>
                      <m:nary>
                        <m:naryPr>
                          <m:chr m:val="∑"/>
                          <m:ctrlPr>
                            <a:rPr lang="en-US" altLang="zh-CN" i="1">
                              <a:latin typeface="Cambria Math" panose="02040503050406030204" pitchFamily="18" charset="0"/>
                            </a:rPr>
                          </m:ctrlPr>
                        </m:naryPr>
                        <m:sub>
                          <m:r>
                            <m:rPr>
                              <m:brk m:alnAt="23"/>
                            </m:rPr>
                            <a:rPr lang="en-US" altLang="zh-CN" i="1">
                              <a:latin typeface="Cambria Math" panose="02040503050406030204" pitchFamily="18" charset="0"/>
                            </a:rPr>
                            <m:t>𝑖</m:t>
                          </m:r>
                          <m:r>
                            <a:rPr lang="en-US" altLang="zh-CN" i="1">
                              <a:latin typeface="Cambria Math" panose="02040503050406030204" pitchFamily="18" charset="0"/>
                            </a:rPr>
                            <m:t>=1</m:t>
                          </m:r>
                        </m:sub>
                        <m:sup>
                          <m:r>
                            <a:rPr lang="en-US" altLang="zh-CN" i="1">
                              <a:latin typeface="Cambria Math" panose="02040503050406030204" pitchFamily="18" charset="0"/>
                            </a:rPr>
                            <m:t>𝑝</m:t>
                          </m:r>
                        </m:sup>
                        <m:e>
                          <m:sSub>
                            <m:sSubPr>
                              <m:ctrlPr>
                                <a:rPr lang="en-US" altLang="zh-CN" i="1">
                                  <a:latin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𝜙</m:t>
                              </m:r>
                            </m:e>
                            <m:sub>
                              <m:r>
                                <a:rPr lang="en-US" altLang="zh-CN" i="1">
                                  <a:latin typeface="Cambria Math" panose="02040503050406030204" pitchFamily="18" charset="0"/>
                                  <a:ea typeface="Cambria Math" panose="02040503050406030204" pitchFamily="18" charset="0"/>
                                </a:rPr>
                                <m:t>𝑖</m:t>
                              </m:r>
                            </m:sub>
                          </m:sSub>
                          <m:sSub>
                            <m:sSubPr>
                              <m:ctrlPr>
                                <a:rPr lang="en-US" i="1">
                                  <a:latin typeface="Cambria Math" panose="02040503050406030204" pitchFamily="18" charset="0"/>
                                </a:rPr>
                              </m:ctrlPr>
                            </m:sSubPr>
                            <m:e>
                              <m:r>
                                <a:rPr lang="en-US" altLang="zh-CN" i="1">
                                  <a:latin typeface="Cambria Math" panose="02040503050406030204" pitchFamily="18" charset="0"/>
                                </a:rPr>
                                <m:t>𝑋</m:t>
                              </m:r>
                            </m:e>
                            <m:sub>
                              <m:r>
                                <a:rPr lang="en-US" altLang="zh-CN" i="1">
                                  <a:latin typeface="Cambria Math" panose="02040503050406030204" pitchFamily="18" charset="0"/>
                                </a:rPr>
                                <m:t>𝑡</m:t>
                              </m:r>
                              <m:r>
                                <a:rPr lang="en-US" altLang="zh-CN" i="1">
                                  <a:latin typeface="Cambria Math" panose="02040503050406030204" pitchFamily="18" charset="0"/>
                                </a:rPr>
                                <m:t>−</m:t>
                              </m:r>
                              <m:r>
                                <a:rPr lang="en-US" altLang="zh-CN" i="1">
                                  <a:latin typeface="Cambria Math" panose="02040503050406030204" pitchFamily="18" charset="0"/>
                                </a:rPr>
                                <m:t>𝑖</m:t>
                              </m:r>
                            </m:sub>
                          </m:sSub>
                          <m:r>
                            <a:rPr lang="en-US" altLang="zh-CN" i="1">
                              <a:latin typeface="Cambria Math" panose="02040503050406030204" pitchFamily="18" charset="0"/>
                            </a:rPr>
                            <m:t>+</m:t>
                          </m:r>
                        </m:e>
                      </m:nary>
                      <m:sSub>
                        <m:sSubPr>
                          <m:ctrlPr>
                            <a:rPr lang="en-US" altLang="zh-CN" i="1">
                              <a:latin typeface="Cambria Math" panose="02040503050406030204" pitchFamily="18" charset="0"/>
                            </a:rPr>
                          </m:ctrlPr>
                        </m:sSubPr>
                        <m:e>
                          <m:r>
                            <a:rPr lang="en-US" altLang="zh-CN" i="1">
                              <a:latin typeface="Cambria Math" panose="02040503050406030204" pitchFamily="18" charset="0"/>
                            </a:rPr>
                            <m:t>𝑤</m:t>
                          </m:r>
                        </m:e>
                        <m:sub>
                          <m:r>
                            <a:rPr lang="en-US" altLang="zh-CN" i="1">
                              <a:latin typeface="Cambria Math" panose="02040503050406030204" pitchFamily="18" charset="0"/>
                              <a:ea typeface="Cambria Math" panose="02040503050406030204" pitchFamily="18" charset="0"/>
                            </a:rPr>
                            <m:t>𝑡</m:t>
                          </m:r>
                        </m:sub>
                      </m:sSub>
                    </m:oMath>
                  </m:oMathPara>
                </a14:m>
                <a:endParaRPr lang="en-US" dirty="0"/>
              </a:p>
              <a:p>
                <a:pPr lvl="1"/>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𝑤</m:t>
                        </m:r>
                      </m:e>
                      <m:sub>
                        <m:r>
                          <a:rPr lang="en-US" altLang="zh-CN" i="1">
                            <a:latin typeface="Cambria Math" panose="02040503050406030204" pitchFamily="18" charset="0"/>
                            <a:ea typeface="Cambria Math" panose="02040503050406030204" pitchFamily="18" charset="0"/>
                          </a:rPr>
                          <m:t>𝑡</m:t>
                        </m:r>
                      </m:sub>
                    </m:sSub>
                  </m:oMath>
                </a14:m>
                <a:r>
                  <a:rPr lang="zh-CN" altLang="en-US" dirty="0"/>
                  <a:t> </a:t>
                </a:r>
                <a:r>
                  <a:rPr lang="en-US" altLang="zh-CN" dirty="0"/>
                  <a:t>is</a:t>
                </a:r>
                <a:r>
                  <a:rPr lang="zh-CN" altLang="en-US" dirty="0"/>
                  <a:t> </a:t>
                </a:r>
                <a:r>
                  <a:rPr lang="en-US" altLang="zh-CN" dirty="0"/>
                  <a:t>the</a:t>
                </a:r>
                <a:r>
                  <a:rPr lang="zh-CN" altLang="en-US" dirty="0"/>
                  <a:t> </a:t>
                </a:r>
                <a:r>
                  <a:rPr lang="en-US" altLang="zh-CN" dirty="0"/>
                  <a:t>white</a:t>
                </a:r>
                <a:r>
                  <a:rPr lang="zh-CN" altLang="en-US" dirty="0"/>
                  <a:t> </a:t>
                </a:r>
                <a:r>
                  <a:rPr lang="en-US" altLang="zh-CN" dirty="0"/>
                  <a:t>noise (usually following normal distribution)</a:t>
                </a:r>
              </a:p>
              <a:p>
                <a:pPr lvl="1"/>
                <a14:m>
                  <m:oMath xmlns:m="http://schemas.openxmlformats.org/officeDocument/2006/math">
                    <m:r>
                      <a:rPr lang="en-US" altLang="zh-CN" i="1" dirty="0" smtClean="0">
                        <a:latin typeface="Cambria Math" panose="02040503050406030204" pitchFamily="18" charset="0"/>
                      </a:rPr>
                      <m:t>𝑝</m:t>
                    </m:r>
                  </m:oMath>
                </a14:m>
                <a:r>
                  <a:rPr lang="zh-CN" altLang="en-US" dirty="0"/>
                  <a:t> </a:t>
                </a:r>
                <a:r>
                  <a:rPr lang="en-US" altLang="zh-CN" dirty="0"/>
                  <a:t>is</a:t>
                </a:r>
                <a:r>
                  <a:rPr lang="zh-CN" altLang="en-US" dirty="0"/>
                  <a:t> </a:t>
                </a:r>
                <a:r>
                  <a:rPr lang="en-US" altLang="zh-CN" dirty="0"/>
                  <a:t>the</a:t>
                </a:r>
                <a:r>
                  <a:rPr lang="en-US" dirty="0"/>
                  <a:t> number of lag observations included in the model, also called the lag order</a:t>
                </a:r>
                <a:r>
                  <a:rPr lang="en-US" altLang="zh-CN" dirty="0"/>
                  <a:t>.</a:t>
                </a:r>
              </a:p>
              <a:p>
                <a:pPr lvl="1"/>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𝑋</m:t>
                        </m:r>
                      </m:e>
                      <m:sub>
                        <m:r>
                          <a:rPr lang="en-US" altLang="zh-CN" i="1">
                            <a:latin typeface="Cambria Math" panose="02040503050406030204" pitchFamily="18" charset="0"/>
                          </a:rPr>
                          <m:t>𝑡</m:t>
                        </m:r>
                      </m:sub>
                    </m:sSub>
                  </m:oMath>
                </a14:m>
                <a:r>
                  <a:rPr lang="zh-CN" altLang="en-US" dirty="0"/>
                  <a:t> </a:t>
                </a:r>
                <a:r>
                  <a:rPr lang="en-US" altLang="zh-CN" dirty="0"/>
                  <a:t>is</a:t>
                </a:r>
                <a:r>
                  <a:rPr lang="zh-CN" altLang="en-US" dirty="0"/>
                  <a:t> </a:t>
                </a:r>
                <a:r>
                  <a:rPr lang="en-US" altLang="zh-CN" dirty="0"/>
                  <a:t>assumed</a:t>
                </a:r>
                <a:r>
                  <a:rPr lang="zh-CN" altLang="en-US" dirty="0"/>
                  <a:t> </a:t>
                </a:r>
                <a:r>
                  <a:rPr lang="en-US" altLang="zh-CN" dirty="0"/>
                  <a:t>to</a:t>
                </a:r>
                <a:r>
                  <a:rPr lang="zh-CN" altLang="en-US" dirty="0"/>
                  <a:t> </a:t>
                </a:r>
                <a:r>
                  <a:rPr lang="en-US" altLang="zh-CN" dirty="0"/>
                  <a:t>be</a:t>
                </a:r>
                <a:r>
                  <a:rPr lang="zh-CN" altLang="en-US" dirty="0"/>
                  <a:t> </a:t>
                </a:r>
                <a:r>
                  <a:rPr lang="en-US" altLang="zh-CN" dirty="0"/>
                  <a:t>stationary.</a:t>
                </a:r>
              </a:p>
              <a:p>
                <a:endParaRPr lang="en-US" dirty="0"/>
              </a:p>
              <a:p>
                <a:endParaRPr lang="en-US" dirty="0"/>
              </a:p>
              <a:p>
                <a:pPr marL="0" indent="0">
                  <a:buNone/>
                </a:pPr>
                <a:endParaRPr lang="en-US" sz="3200" dirty="0"/>
              </a:p>
            </p:txBody>
          </p:sp>
        </mc:Choice>
        <mc:Fallback xmlns="">
          <p:sp>
            <p:nvSpPr>
              <p:cNvPr id="3" name="Content Placeholder 2">
                <a:extLst>
                  <a:ext uri="{FF2B5EF4-FFF2-40B4-BE49-F238E27FC236}">
                    <a16:creationId xmlns:a16="http://schemas.microsoft.com/office/drawing/2014/main" id="{0767593E-4959-429D-9AD4-7FBD14AC545E}"/>
                  </a:ext>
                </a:extLst>
              </p:cNvPr>
              <p:cNvSpPr>
                <a:spLocks noGrp="1" noRot="1" noChangeAspect="1" noMove="1" noResize="1" noEditPoints="1" noAdjustHandles="1" noChangeArrowheads="1" noChangeShapeType="1" noTextEdit="1"/>
              </p:cNvSpPr>
              <p:nvPr>
                <p:ph idx="1"/>
              </p:nvPr>
            </p:nvSpPr>
            <p:spPr>
              <a:blipFill>
                <a:blip r:embed="rId2"/>
                <a:stretch>
                  <a:fillRect l="-1040" t="-11401"/>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3F685143-9B84-41AE-8FFC-12D16452E50C}"/>
              </a:ext>
            </a:extLst>
          </p:cNvPr>
          <p:cNvSpPr>
            <a:spLocks noGrp="1"/>
          </p:cNvSpPr>
          <p:nvPr>
            <p:ph type="sldNum" sz="quarter" idx="12"/>
          </p:nvPr>
        </p:nvSpPr>
        <p:spPr/>
        <p:txBody>
          <a:bodyPr/>
          <a:lstStyle/>
          <a:p>
            <a:fld id="{F9913601-2E22-4589-A394-4D3650FFD697}" type="slidenum">
              <a:rPr lang="en-US" smtClean="0">
                <a:solidFill>
                  <a:prstClr val="black"/>
                </a:solidFill>
              </a:rPr>
              <a:pPr/>
              <a:t>37</a:t>
            </a:fld>
            <a:endParaRPr lang="en-US" dirty="0">
              <a:solidFill>
                <a:prstClr val="black"/>
              </a:solidFill>
            </a:endParaRPr>
          </a:p>
        </p:txBody>
      </p:sp>
    </p:spTree>
    <p:extLst>
      <p:ext uri="{BB962C8B-B14F-4D97-AF65-F5344CB8AC3E}">
        <p14:creationId xmlns:p14="http://schemas.microsoft.com/office/powerpoint/2010/main" val="207711422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9EE4D8-A06C-5310-F0CD-2DD381923BB5}"/>
              </a:ext>
            </a:extLst>
          </p:cNvPr>
          <p:cNvSpPr>
            <a:spLocks noGrp="1"/>
          </p:cNvSpPr>
          <p:nvPr>
            <p:ph type="title"/>
          </p:nvPr>
        </p:nvSpPr>
        <p:spPr/>
        <p:txBody>
          <a:bodyPr/>
          <a:lstStyle/>
          <a:p>
            <a:r>
              <a:rPr lang="en-US" dirty="0"/>
              <a:t>Autoregressive Model in Picture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8711DA9-124E-E0F4-6B8F-C473FA676540}"/>
                  </a:ext>
                </a:extLst>
              </p:cNvPr>
              <p:cNvSpPr>
                <a:spLocks noGrp="1"/>
              </p:cNvSpPr>
              <p:nvPr>
                <p:ph idx="1"/>
              </p:nvPr>
            </p:nvSpPr>
            <p:spPr/>
            <p:txBody>
              <a:bodyPr/>
              <a:lstStyle/>
              <a:p>
                <a:endParaRPr lang="en-US" dirty="0"/>
              </a:p>
              <a:p>
                <a:endParaRPr lang="en-US" dirty="0"/>
              </a:p>
              <a:p>
                <a:endParaRPr lang="en-US" dirty="0"/>
              </a:p>
              <a:p>
                <a:endParaRPr lang="en-US" dirty="0"/>
              </a:p>
              <a:p>
                <a:r>
                  <a:rPr lang="en-US" dirty="0"/>
                  <a:t>Suppose only previous two timestamps are considered.</a:t>
                </a:r>
              </a:p>
              <a:p>
                <a:endParaRPr lang="en-US" dirty="0"/>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𝜙</m:t>
                        </m:r>
                      </m:e>
                      <m:sub>
                        <m:r>
                          <a:rPr lang="en-US" b="0" i="1" smtClean="0">
                            <a:latin typeface="Cambria Math" panose="02040503050406030204" pitchFamily="18" charset="0"/>
                          </a:rPr>
                          <m:t>1</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𝜙</m:t>
                        </m:r>
                      </m:e>
                      <m:sub>
                        <m:r>
                          <a:rPr lang="en-US" b="0" i="1" smtClean="0">
                            <a:latin typeface="Cambria Math" panose="02040503050406030204" pitchFamily="18" charset="0"/>
                          </a:rPr>
                          <m:t>2</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𝑡</m:t>
                        </m:r>
                      </m:sub>
                    </m:sSub>
                  </m:oMath>
                </a14:m>
                <a:endParaRPr lang="en-US" dirty="0"/>
              </a:p>
            </p:txBody>
          </p:sp>
        </mc:Choice>
        <mc:Fallback xmlns="">
          <p:sp>
            <p:nvSpPr>
              <p:cNvPr id="3" name="Content Placeholder 2">
                <a:extLst>
                  <a:ext uri="{FF2B5EF4-FFF2-40B4-BE49-F238E27FC236}">
                    <a16:creationId xmlns:a16="http://schemas.microsoft.com/office/drawing/2014/main" id="{88711DA9-124E-E0F4-6B8F-C473FA676540}"/>
                  </a:ext>
                </a:extLst>
              </p:cNvPr>
              <p:cNvSpPr>
                <a:spLocks noGrp="1" noRot="1" noChangeAspect="1" noMove="1" noResize="1" noEditPoints="1" noAdjustHandles="1" noChangeArrowheads="1" noChangeShapeType="1" noTextEdit="1"/>
              </p:cNvSpPr>
              <p:nvPr>
                <p:ph idx="1"/>
              </p:nvPr>
            </p:nvSpPr>
            <p:spPr>
              <a:blipFill>
                <a:blip r:embed="rId2"/>
                <a:stretch>
                  <a:fillRect l="-1167"/>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551A8BCF-7139-2424-DB3C-5AB0EA9CFA6D}"/>
              </a:ext>
            </a:extLst>
          </p:cNvPr>
          <p:cNvSpPr>
            <a:spLocks noGrp="1"/>
          </p:cNvSpPr>
          <p:nvPr>
            <p:ph type="sldNum" sz="quarter" idx="12"/>
          </p:nvPr>
        </p:nvSpPr>
        <p:spPr/>
        <p:txBody>
          <a:bodyPr/>
          <a:lstStyle/>
          <a:p>
            <a:fld id="{F9913601-2E22-4589-A394-4D3650FFD697}" type="slidenum">
              <a:rPr lang="en-US" smtClean="0">
                <a:solidFill>
                  <a:prstClr val="black"/>
                </a:solidFill>
              </a:rPr>
              <a:pPr/>
              <a:t>38</a:t>
            </a:fld>
            <a:endParaRPr lang="en-US" dirty="0">
              <a:solidFill>
                <a:prstClr val="black"/>
              </a:solidFill>
            </a:endParaRPr>
          </a:p>
        </p:txBody>
      </p:sp>
      <mc:AlternateContent xmlns:mc="http://schemas.openxmlformats.org/markup-compatibility/2006" xmlns:a14="http://schemas.microsoft.com/office/drawing/2010/main">
        <mc:Choice Requires="a14">
          <p:sp>
            <p:nvSpPr>
              <p:cNvPr id="5" name="Oval 4">
                <a:extLst>
                  <a:ext uri="{FF2B5EF4-FFF2-40B4-BE49-F238E27FC236}">
                    <a16:creationId xmlns:a16="http://schemas.microsoft.com/office/drawing/2014/main" id="{64F42E8A-3074-2685-A296-AA3E98852EAF}"/>
                  </a:ext>
                </a:extLst>
              </p:cNvPr>
              <p:cNvSpPr/>
              <p:nvPr/>
            </p:nvSpPr>
            <p:spPr>
              <a:xfrm>
                <a:off x="5228707" y="1476405"/>
                <a:ext cx="1180407" cy="108619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r>
                            <a:rPr lang="en-US" b="0" i="1" smtClean="0">
                              <a:latin typeface="Cambria Math" panose="02040503050406030204" pitchFamily="18" charset="0"/>
                            </a:rPr>
                            <m:t>−1</m:t>
                          </m:r>
                        </m:sub>
                      </m:sSub>
                    </m:oMath>
                  </m:oMathPara>
                </a14:m>
                <a:endParaRPr lang="en-US" dirty="0"/>
              </a:p>
            </p:txBody>
          </p:sp>
        </mc:Choice>
        <mc:Fallback xmlns="">
          <p:sp>
            <p:nvSpPr>
              <p:cNvPr id="5" name="Oval 4">
                <a:extLst>
                  <a:ext uri="{FF2B5EF4-FFF2-40B4-BE49-F238E27FC236}">
                    <a16:creationId xmlns:a16="http://schemas.microsoft.com/office/drawing/2014/main" id="{64F42E8A-3074-2685-A296-AA3E98852EAF}"/>
                  </a:ext>
                </a:extLst>
              </p:cNvPr>
              <p:cNvSpPr>
                <a:spLocks noRot="1" noChangeAspect="1" noMove="1" noResize="1" noEditPoints="1" noAdjustHandles="1" noChangeArrowheads="1" noChangeShapeType="1" noTextEdit="1"/>
              </p:cNvSpPr>
              <p:nvPr/>
            </p:nvSpPr>
            <p:spPr>
              <a:xfrm>
                <a:off x="5228707" y="1476405"/>
                <a:ext cx="1180407" cy="1086196"/>
              </a:xfrm>
              <a:prstGeom prst="ellipse">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Oval 5">
                <a:extLst>
                  <a:ext uri="{FF2B5EF4-FFF2-40B4-BE49-F238E27FC236}">
                    <a16:creationId xmlns:a16="http://schemas.microsoft.com/office/drawing/2014/main" id="{04BF3BDB-5497-5858-9E20-5CAE6529BF14}"/>
                  </a:ext>
                </a:extLst>
              </p:cNvPr>
              <p:cNvSpPr/>
              <p:nvPr/>
            </p:nvSpPr>
            <p:spPr>
              <a:xfrm>
                <a:off x="3056314" y="1498572"/>
                <a:ext cx="1180407" cy="108619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r>
                            <a:rPr lang="en-US" b="0" i="1" smtClean="0">
                              <a:latin typeface="Cambria Math" panose="02040503050406030204" pitchFamily="18" charset="0"/>
                            </a:rPr>
                            <m:t>−2</m:t>
                          </m:r>
                        </m:sub>
                      </m:sSub>
                    </m:oMath>
                  </m:oMathPara>
                </a14:m>
                <a:endParaRPr lang="en-US" dirty="0"/>
              </a:p>
            </p:txBody>
          </p:sp>
        </mc:Choice>
        <mc:Fallback xmlns="">
          <p:sp>
            <p:nvSpPr>
              <p:cNvPr id="6" name="Oval 5">
                <a:extLst>
                  <a:ext uri="{FF2B5EF4-FFF2-40B4-BE49-F238E27FC236}">
                    <a16:creationId xmlns:a16="http://schemas.microsoft.com/office/drawing/2014/main" id="{04BF3BDB-5497-5858-9E20-5CAE6529BF14}"/>
                  </a:ext>
                </a:extLst>
              </p:cNvPr>
              <p:cNvSpPr>
                <a:spLocks noRot="1" noChangeAspect="1" noMove="1" noResize="1" noEditPoints="1" noAdjustHandles="1" noChangeArrowheads="1" noChangeShapeType="1" noTextEdit="1"/>
              </p:cNvSpPr>
              <p:nvPr/>
            </p:nvSpPr>
            <p:spPr>
              <a:xfrm>
                <a:off x="3056314" y="1498572"/>
                <a:ext cx="1180407" cy="1086196"/>
              </a:xfrm>
              <a:prstGeom prst="ellipse">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Oval 6">
                <a:extLst>
                  <a:ext uri="{FF2B5EF4-FFF2-40B4-BE49-F238E27FC236}">
                    <a16:creationId xmlns:a16="http://schemas.microsoft.com/office/drawing/2014/main" id="{07C546AD-0782-2F61-04EE-D4FB5D50976A}"/>
                  </a:ext>
                </a:extLst>
              </p:cNvPr>
              <p:cNvSpPr/>
              <p:nvPr/>
            </p:nvSpPr>
            <p:spPr>
              <a:xfrm>
                <a:off x="1069573" y="1498572"/>
                <a:ext cx="1180407" cy="108619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r>
                            <a:rPr lang="en-US" b="0" i="1" smtClean="0">
                              <a:latin typeface="Cambria Math" panose="02040503050406030204" pitchFamily="18" charset="0"/>
                            </a:rPr>
                            <m:t>−3</m:t>
                          </m:r>
                        </m:sub>
                      </m:sSub>
                    </m:oMath>
                  </m:oMathPara>
                </a14:m>
                <a:endParaRPr lang="en-US" dirty="0"/>
              </a:p>
            </p:txBody>
          </p:sp>
        </mc:Choice>
        <mc:Fallback xmlns="">
          <p:sp>
            <p:nvSpPr>
              <p:cNvPr id="7" name="Oval 6">
                <a:extLst>
                  <a:ext uri="{FF2B5EF4-FFF2-40B4-BE49-F238E27FC236}">
                    <a16:creationId xmlns:a16="http://schemas.microsoft.com/office/drawing/2014/main" id="{07C546AD-0782-2F61-04EE-D4FB5D50976A}"/>
                  </a:ext>
                </a:extLst>
              </p:cNvPr>
              <p:cNvSpPr>
                <a:spLocks noRot="1" noChangeAspect="1" noMove="1" noResize="1" noEditPoints="1" noAdjustHandles="1" noChangeArrowheads="1" noChangeShapeType="1" noTextEdit="1"/>
              </p:cNvSpPr>
              <p:nvPr/>
            </p:nvSpPr>
            <p:spPr>
              <a:xfrm>
                <a:off x="1069573" y="1498572"/>
                <a:ext cx="1180407" cy="1086196"/>
              </a:xfrm>
              <a:prstGeom prst="ellipse">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Oval 7">
                <a:extLst>
                  <a:ext uri="{FF2B5EF4-FFF2-40B4-BE49-F238E27FC236}">
                    <a16:creationId xmlns:a16="http://schemas.microsoft.com/office/drawing/2014/main" id="{D0FEBD8C-2B94-A243-3831-B0BBF5FE2B94}"/>
                  </a:ext>
                </a:extLst>
              </p:cNvPr>
              <p:cNvSpPr/>
              <p:nvPr/>
            </p:nvSpPr>
            <p:spPr>
              <a:xfrm>
                <a:off x="7492539" y="1498572"/>
                <a:ext cx="1180407" cy="108619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sub>
                      </m:sSub>
                    </m:oMath>
                  </m:oMathPara>
                </a14:m>
                <a:endParaRPr lang="en-US" dirty="0"/>
              </a:p>
            </p:txBody>
          </p:sp>
        </mc:Choice>
        <mc:Fallback xmlns="">
          <p:sp>
            <p:nvSpPr>
              <p:cNvPr id="8" name="Oval 7">
                <a:extLst>
                  <a:ext uri="{FF2B5EF4-FFF2-40B4-BE49-F238E27FC236}">
                    <a16:creationId xmlns:a16="http://schemas.microsoft.com/office/drawing/2014/main" id="{D0FEBD8C-2B94-A243-3831-B0BBF5FE2B94}"/>
                  </a:ext>
                </a:extLst>
              </p:cNvPr>
              <p:cNvSpPr>
                <a:spLocks noRot="1" noChangeAspect="1" noMove="1" noResize="1" noEditPoints="1" noAdjustHandles="1" noChangeArrowheads="1" noChangeShapeType="1" noTextEdit="1"/>
              </p:cNvSpPr>
              <p:nvPr/>
            </p:nvSpPr>
            <p:spPr>
              <a:xfrm>
                <a:off x="7492539" y="1498572"/>
                <a:ext cx="1180407" cy="1086196"/>
              </a:xfrm>
              <a:prstGeom prst="ellipse">
                <a:avLst/>
              </a:prstGeom>
              <a:blipFill>
                <a:blip r:embed="rId6"/>
                <a:stretch>
                  <a:fillRect/>
                </a:stretch>
              </a:blipFill>
            </p:spPr>
            <p:txBody>
              <a:bodyPr/>
              <a:lstStyle/>
              <a:p>
                <a:r>
                  <a:rPr lang="en-US">
                    <a:noFill/>
                  </a:rPr>
                  <a:t> </a:t>
                </a:r>
              </a:p>
            </p:txBody>
          </p:sp>
        </mc:Fallback>
      </mc:AlternateContent>
      <p:sp>
        <p:nvSpPr>
          <p:cNvPr id="9" name="Arrow: Right 8">
            <a:extLst>
              <a:ext uri="{FF2B5EF4-FFF2-40B4-BE49-F238E27FC236}">
                <a16:creationId xmlns:a16="http://schemas.microsoft.com/office/drawing/2014/main" id="{CD8C5F23-7A8E-24AF-9B24-50F2956FD8F1}"/>
              </a:ext>
            </a:extLst>
          </p:cNvPr>
          <p:cNvSpPr/>
          <p:nvPr/>
        </p:nvSpPr>
        <p:spPr>
          <a:xfrm>
            <a:off x="2371898" y="1950720"/>
            <a:ext cx="604058" cy="232756"/>
          </a:xfrm>
          <a:prstGeom prst="rightArrow">
            <a:avLst/>
          </a:prstGeom>
          <a:solidFill>
            <a:srgbClr val="00B0F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Arrow: Right 9">
            <a:extLst>
              <a:ext uri="{FF2B5EF4-FFF2-40B4-BE49-F238E27FC236}">
                <a16:creationId xmlns:a16="http://schemas.microsoft.com/office/drawing/2014/main" id="{3D6E3C2C-9CB4-734A-8706-3FB8B86FD3C6}"/>
              </a:ext>
            </a:extLst>
          </p:cNvPr>
          <p:cNvSpPr/>
          <p:nvPr/>
        </p:nvSpPr>
        <p:spPr>
          <a:xfrm>
            <a:off x="6555971" y="1925292"/>
            <a:ext cx="604058" cy="232756"/>
          </a:xfrm>
          <a:prstGeom prst="rightArrow">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Arrow: Right 10">
            <a:extLst>
              <a:ext uri="{FF2B5EF4-FFF2-40B4-BE49-F238E27FC236}">
                <a16:creationId xmlns:a16="http://schemas.microsoft.com/office/drawing/2014/main" id="{02514BC6-BADF-030F-C262-333568BFFA25}"/>
              </a:ext>
            </a:extLst>
          </p:cNvPr>
          <p:cNvSpPr/>
          <p:nvPr/>
        </p:nvSpPr>
        <p:spPr>
          <a:xfrm>
            <a:off x="4430685" y="1903125"/>
            <a:ext cx="604058" cy="232756"/>
          </a:xfrm>
          <a:prstGeom prst="rightArrow">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1840A02-3653-7D1A-2E5C-0B2AB139C2A6}"/>
              </a:ext>
            </a:extLst>
          </p:cNvPr>
          <p:cNvSpPr/>
          <p:nvPr/>
        </p:nvSpPr>
        <p:spPr>
          <a:xfrm>
            <a:off x="2975956" y="1075113"/>
            <a:ext cx="3580015" cy="1972887"/>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44F689FD-4E9B-FF17-C0C7-9C9667086233}"/>
                  </a:ext>
                </a:extLst>
              </p:cNvPr>
              <p:cNvSpPr/>
              <p:nvPr/>
            </p:nvSpPr>
            <p:spPr>
              <a:xfrm>
                <a:off x="3302924" y="2746375"/>
                <a:ext cx="687186" cy="249743"/>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𝜙</m:t>
                          </m:r>
                        </m:e>
                        <m:sub>
                          <m:r>
                            <a:rPr lang="en-US" b="0" i="1" smtClean="0">
                              <a:latin typeface="Cambria Math" panose="02040503050406030204" pitchFamily="18" charset="0"/>
                            </a:rPr>
                            <m:t>2</m:t>
                          </m:r>
                        </m:sub>
                      </m:sSub>
                    </m:oMath>
                  </m:oMathPara>
                </a14:m>
                <a:endParaRPr lang="en-US" dirty="0"/>
              </a:p>
            </p:txBody>
          </p:sp>
        </mc:Choice>
        <mc:Fallback xmlns="">
          <p:sp>
            <p:nvSpPr>
              <p:cNvPr id="13" name="Rectangle 12">
                <a:extLst>
                  <a:ext uri="{FF2B5EF4-FFF2-40B4-BE49-F238E27FC236}">
                    <a16:creationId xmlns:a16="http://schemas.microsoft.com/office/drawing/2014/main" id="{44F689FD-4E9B-FF17-C0C7-9C9667086233}"/>
                  </a:ext>
                </a:extLst>
              </p:cNvPr>
              <p:cNvSpPr>
                <a:spLocks noRot="1" noChangeAspect="1" noMove="1" noResize="1" noEditPoints="1" noAdjustHandles="1" noChangeArrowheads="1" noChangeShapeType="1" noTextEdit="1"/>
              </p:cNvSpPr>
              <p:nvPr/>
            </p:nvSpPr>
            <p:spPr>
              <a:xfrm>
                <a:off x="3302924" y="2746375"/>
                <a:ext cx="687186" cy="249743"/>
              </a:xfrm>
              <a:prstGeom prst="rect">
                <a:avLst/>
              </a:prstGeom>
              <a:blipFill>
                <a:blip r:embed="rId7"/>
                <a:stretch>
                  <a:fillRect b="-3636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34DD0173-BBB1-37E4-1C4A-97B99B72144A}"/>
                  </a:ext>
                </a:extLst>
              </p:cNvPr>
              <p:cNvSpPr/>
              <p:nvPr/>
            </p:nvSpPr>
            <p:spPr>
              <a:xfrm>
                <a:off x="5475317" y="2751512"/>
                <a:ext cx="687186" cy="244606"/>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𝜙</m:t>
                          </m:r>
                        </m:e>
                        <m:sub>
                          <m:r>
                            <a:rPr lang="en-US" b="0" i="1" smtClean="0">
                              <a:latin typeface="Cambria Math" panose="02040503050406030204" pitchFamily="18" charset="0"/>
                            </a:rPr>
                            <m:t>1</m:t>
                          </m:r>
                        </m:sub>
                      </m:sSub>
                    </m:oMath>
                  </m:oMathPara>
                </a14:m>
                <a:endParaRPr lang="en-US" dirty="0"/>
              </a:p>
            </p:txBody>
          </p:sp>
        </mc:Choice>
        <mc:Fallback xmlns="">
          <p:sp>
            <p:nvSpPr>
              <p:cNvPr id="14" name="Rectangle 13">
                <a:extLst>
                  <a:ext uri="{FF2B5EF4-FFF2-40B4-BE49-F238E27FC236}">
                    <a16:creationId xmlns:a16="http://schemas.microsoft.com/office/drawing/2014/main" id="{34DD0173-BBB1-37E4-1C4A-97B99B72144A}"/>
                  </a:ext>
                </a:extLst>
              </p:cNvPr>
              <p:cNvSpPr>
                <a:spLocks noRot="1" noChangeAspect="1" noMove="1" noResize="1" noEditPoints="1" noAdjustHandles="1" noChangeArrowheads="1" noChangeShapeType="1" noTextEdit="1"/>
              </p:cNvSpPr>
              <p:nvPr/>
            </p:nvSpPr>
            <p:spPr>
              <a:xfrm>
                <a:off x="5475317" y="2751512"/>
                <a:ext cx="687186" cy="244606"/>
              </a:xfrm>
              <a:prstGeom prst="rect">
                <a:avLst/>
              </a:prstGeom>
              <a:blipFill>
                <a:blip r:embed="rId8"/>
                <a:stretch>
                  <a:fillRect b="-3636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19582AFE-FB40-2918-8E5F-89B4C9C9B3AD}"/>
                  </a:ext>
                </a:extLst>
              </p:cNvPr>
              <p:cNvSpPr/>
              <p:nvPr/>
            </p:nvSpPr>
            <p:spPr>
              <a:xfrm>
                <a:off x="7739149" y="2870661"/>
                <a:ext cx="687185" cy="268129"/>
              </a:xfrm>
              <a:prstGeom prst="rect">
                <a:avLst/>
              </a:prstGeom>
              <a:solidFill>
                <a:srgbClr val="0070C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𝑡</m:t>
                          </m:r>
                        </m:sub>
                      </m:sSub>
                    </m:oMath>
                  </m:oMathPara>
                </a14:m>
                <a:endParaRPr lang="en-US" dirty="0"/>
              </a:p>
            </p:txBody>
          </p:sp>
        </mc:Choice>
        <mc:Fallback xmlns="">
          <p:sp>
            <p:nvSpPr>
              <p:cNvPr id="15" name="Rectangle 14">
                <a:extLst>
                  <a:ext uri="{FF2B5EF4-FFF2-40B4-BE49-F238E27FC236}">
                    <a16:creationId xmlns:a16="http://schemas.microsoft.com/office/drawing/2014/main" id="{19582AFE-FB40-2918-8E5F-89B4C9C9B3AD}"/>
                  </a:ext>
                </a:extLst>
              </p:cNvPr>
              <p:cNvSpPr>
                <a:spLocks noRot="1" noChangeAspect="1" noMove="1" noResize="1" noEditPoints="1" noAdjustHandles="1" noChangeArrowheads="1" noChangeShapeType="1" noTextEdit="1"/>
              </p:cNvSpPr>
              <p:nvPr/>
            </p:nvSpPr>
            <p:spPr>
              <a:xfrm>
                <a:off x="7739149" y="2870661"/>
                <a:ext cx="687185" cy="268129"/>
              </a:xfrm>
              <a:prstGeom prst="rect">
                <a:avLst/>
              </a:prstGeom>
              <a:blipFill>
                <a:blip r:embed="rId9"/>
                <a:stretch>
                  <a:fillRect b="-8333"/>
                </a:stretch>
              </a:blipFill>
              <a:ln>
                <a:solidFill>
                  <a:srgbClr val="FF0000"/>
                </a:solidFill>
              </a:ln>
            </p:spPr>
            <p:txBody>
              <a:bodyPr/>
              <a:lstStyle/>
              <a:p>
                <a:r>
                  <a:rPr lang="en-US">
                    <a:noFill/>
                  </a:rPr>
                  <a:t> </a:t>
                </a:r>
              </a:p>
            </p:txBody>
          </p:sp>
        </mc:Fallback>
      </mc:AlternateContent>
    </p:spTree>
    <p:extLst>
      <p:ext uri="{BB962C8B-B14F-4D97-AF65-F5344CB8AC3E}">
        <p14:creationId xmlns:p14="http://schemas.microsoft.com/office/powerpoint/2010/main" val="2406418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4"/>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013DAD-F7CD-42AD-9BD1-D1960BABEAAE}"/>
              </a:ext>
            </a:extLst>
          </p:cNvPr>
          <p:cNvSpPr>
            <a:spLocks noGrp="1"/>
          </p:cNvSpPr>
          <p:nvPr>
            <p:ph type="title"/>
          </p:nvPr>
        </p:nvSpPr>
        <p:spPr/>
        <p:txBody>
          <a:bodyPr/>
          <a:lstStyle/>
          <a:p>
            <a:r>
              <a:rPr lang="en-US" dirty="0"/>
              <a:t>Autoregressive Models</a:t>
            </a:r>
            <a:r>
              <a:rPr lang="zh-CN" altLang="en-US" dirty="0"/>
              <a:t> </a:t>
            </a:r>
            <a:r>
              <a:rPr lang="en-US" altLang="zh-CN" dirty="0"/>
              <a:t>(AR)</a:t>
            </a:r>
            <a:endParaRPr lang="en-US" dirty="0"/>
          </a:p>
        </p:txBody>
      </p:sp>
      <p:sp>
        <p:nvSpPr>
          <p:cNvPr id="3" name="Content Placeholder 2">
            <a:extLst>
              <a:ext uri="{FF2B5EF4-FFF2-40B4-BE49-F238E27FC236}">
                <a16:creationId xmlns:a16="http://schemas.microsoft.com/office/drawing/2014/main" id="{0767593E-4959-429D-9AD4-7FBD14AC545E}"/>
              </a:ext>
            </a:extLst>
          </p:cNvPr>
          <p:cNvSpPr>
            <a:spLocks noGrp="1"/>
          </p:cNvSpPr>
          <p:nvPr>
            <p:ph idx="1"/>
          </p:nvPr>
        </p:nvSpPr>
        <p:spPr/>
        <p:txBody>
          <a:bodyPr>
            <a:normAutofit/>
          </a:bodyPr>
          <a:lstStyle/>
          <a:p>
            <a:r>
              <a:rPr lang="en-US" altLang="zh-CN" dirty="0"/>
              <a:t>AR</a:t>
            </a:r>
            <a:r>
              <a:rPr lang="zh-CN" altLang="en-US" dirty="0"/>
              <a:t> </a:t>
            </a:r>
            <a:r>
              <a:rPr lang="en-US" altLang="zh-CN" dirty="0"/>
              <a:t>Example:</a:t>
            </a:r>
            <a:r>
              <a:rPr lang="zh-CN" altLang="en-US" dirty="0"/>
              <a:t> </a:t>
            </a:r>
            <a:r>
              <a:rPr lang="en-US" altLang="zh-CN" dirty="0"/>
              <a:t>AR(1)</a:t>
            </a:r>
            <a:r>
              <a:rPr lang="zh-CN" altLang="en-US" dirty="0"/>
              <a:t> </a:t>
            </a:r>
            <a:r>
              <a:rPr lang="en-US" altLang="zh-CN" dirty="0"/>
              <a:t>Process</a:t>
            </a:r>
            <a:endParaRPr lang="en-US" dirty="0"/>
          </a:p>
        </p:txBody>
      </p:sp>
      <p:sp>
        <p:nvSpPr>
          <p:cNvPr id="4" name="Slide Number Placeholder 3">
            <a:extLst>
              <a:ext uri="{FF2B5EF4-FFF2-40B4-BE49-F238E27FC236}">
                <a16:creationId xmlns:a16="http://schemas.microsoft.com/office/drawing/2014/main" id="{3F685143-9B84-41AE-8FFC-12D16452E50C}"/>
              </a:ext>
            </a:extLst>
          </p:cNvPr>
          <p:cNvSpPr>
            <a:spLocks noGrp="1"/>
          </p:cNvSpPr>
          <p:nvPr>
            <p:ph type="sldNum" sz="quarter" idx="12"/>
          </p:nvPr>
        </p:nvSpPr>
        <p:spPr/>
        <p:txBody>
          <a:bodyPr/>
          <a:lstStyle/>
          <a:p>
            <a:fld id="{F9913601-2E22-4589-A394-4D3650FFD697}" type="slidenum">
              <a:rPr lang="en-US" smtClean="0">
                <a:solidFill>
                  <a:prstClr val="black"/>
                </a:solidFill>
              </a:rPr>
              <a:pPr/>
              <a:t>39</a:t>
            </a:fld>
            <a:endParaRPr lang="en-US" dirty="0">
              <a:solidFill>
                <a:prstClr val="black"/>
              </a:solidFill>
            </a:endParaRPr>
          </a:p>
        </p:txBody>
      </p:sp>
      <p:pic>
        <p:nvPicPr>
          <p:cNvPr id="5" name="Picture 4">
            <a:extLst>
              <a:ext uri="{FF2B5EF4-FFF2-40B4-BE49-F238E27FC236}">
                <a16:creationId xmlns:a16="http://schemas.microsoft.com/office/drawing/2014/main" id="{7B47414F-927E-6541-A665-FEFCBCAD9F20}"/>
              </a:ext>
            </a:extLst>
          </p:cNvPr>
          <p:cNvPicPr>
            <a:picLocks noChangeAspect="1"/>
          </p:cNvPicPr>
          <p:nvPr/>
        </p:nvPicPr>
        <p:blipFill>
          <a:blip r:embed="rId2"/>
          <a:stretch>
            <a:fillRect/>
          </a:stretch>
        </p:blipFill>
        <p:spPr>
          <a:xfrm>
            <a:off x="1530350" y="2016068"/>
            <a:ext cx="7080250" cy="3978332"/>
          </a:xfrm>
          <a:prstGeom prst="rect">
            <a:avLst/>
          </a:prstGeom>
        </p:spPr>
      </p:pic>
    </p:spTree>
    <p:extLst>
      <p:ext uri="{BB962C8B-B14F-4D97-AF65-F5344CB8AC3E}">
        <p14:creationId xmlns:p14="http://schemas.microsoft.com/office/powerpoint/2010/main" val="29529143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569314-24A8-D3E4-228E-CBA52E05BFED}"/>
              </a:ext>
            </a:extLst>
          </p:cNvPr>
          <p:cNvSpPr>
            <a:spLocks noGrp="1"/>
          </p:cNvSpPr>
          <p:nvPr>
            <p:ph type="title"/>
          </p:nvPr>
        </p:nvSpPr>
        <p:spPr/>
        <p:txBody>
          <a:bodyPr>
            <a:noAutofit/>
          </a:bodyPr>
          <a:lstStyle/>
          <a:p>
            <a:r>
              <a:rPr lang="en-US" sz="3600" dirty="0"/>
              <a:t>Seminar: Automating Chip Designs and Quantum Computing </a:t>
            </a:r>
          </a:p>
        </p:txBody>
      </p:sp>
      <p:sp>
        <p:nvSpPr>
          <p:cNvPr id="3" name="Content Placeholder 2">
            <a:extLst>
              <a:ext uri="{FF2B5EF4-FFF2-40B4-BE49-F238E27FC236}">
                <a16:creationId xmlns:a16="http://schemas.microsoft.com/office/drawing/2014/main" id="{F06AAEA5-82D1-2DAD-2789-ED96EA1DB755}"/>
              </a:ext>
            </a:extLst>
          </p:cNvPr>
          <p:cNvSpPr>
            <a:spLocks noGrp="1"/>
          </p:cNvSpPr>
          <p:nvPr>
            <p:ph idx="1"/>
          </p:nvPr>
        </p:nvSpPr>
        <p:spPr/>
        <p:txBody>
          <a:bodyPr>
            <a:normAutofit fontScale="55000" lnSpcReduction="20000"/>
          </a:bodyPr>
          <a:lstStyle/>
          <a:p>
            <a:r>
              <a:rPr lang="en-US" dirty="0"/>
              <a:t>Abstract: Integrated circuits (ICs) or chips powered the rapid growth in computing, communication, and </a:t>
            </a:r>
            <a:r>
              <a:rPr lang="en-US" dirty="0" err="1"/>
              <a:t>artifical</a:t>
            </a:r>
            <a:r>
              <a:rPr lang="en-US" dirty="0"/>
              <a:t> intelligence in the past a few decades. They are widely used in our daily lives, from mobile devices, to home appliances, to automobiles, and to cloud computing.   Chip design used to be considered a “black art” and needs long training time and extensive experience. The goal of our research is to make IC design easy, so that every colleague or high-school student interested in computing can design his/her own favorite IC by simply writing a high-level computer program, such as a C or Python program.    In this talk, I shall highlight our progress in automated chip designs using a combination of techniques from high-level synthesis and machine learning. In fact, machine learning techniques are used for programming quantum computers and I shall highlight some recent progress.</a:t>
            </a:r>
          </a:p>
          <a:p>
            <a:endParaRPr lang="en-US" dirty="0"/>
          </a:p>
          <a:p>
            <a:r>
              <a:rPr lang="en-US" dirty="0"/>
              <a:t>Speaker Bio: Jason Cong is the </a:t>
            </a:r>
            <a:r>
              <a:rPr lang="en-US" dirty="0" err="1"/>
              <a:t>Volgenau</a:t>
            </a:r>
            <a:r>
              <a:rPr lang="en-US" dirty="0"/>
              <a:t> Chair for Engineering Excellence Professor at the UCLA Computer Science Department (and a former department chair), with joint appointment from the Electrical and Computer Engineering Department. He is the director of Center for Domain-Specific Computing (CDSC) and the director of VLSI Architecture, Synthesis, and Technology (VAST) Laboratory.  Dr. Cong’s research interests include novel architectures and compilation for customizable computing, synthesis of VLSI circuits and systems, and quantum computing.  He has over 500 publications in these areas, including 17 best paper awards, and 4 papers in the FPGA and Reconfigurable Computing Hall of Fame.  He and his former students co-founded </a:t>
            </a:r>
            <a:r>
              <a:rPr lang="en-US" dirty="0" err="1"/>
              <a:t>AutoESL</a:t>
            </a:r>
            <a:r>
              <a:rPr lang="en-US" dirty="0"/>
              <a:t>, which developed the most widely used high-level synthesis tool for FPGAs (renamed to </a:t>
            </a:r>
            <a:r>
              <a:rPr lang="en-US" dirty="0" err="1"/>
              <a:t>Vivado</a:t>
            </a:r>
            <a:r>
              <a:rPr lang="en-US" dirty="0"/>
              <a:t> HLS after Xilinx’s acquisition).   He was elected to an IEEE Fellow in 2000, ACM Fellow in 2008, the National Academy of Engineering in 2017, and the National Academy of Inventors in 2020.   He is the recipient of the 2022 IEEE Robert Noyce Medal for fundamental contributions to electronic design automation and FPGA design methods.</a:t>
            </a:r>
          </a:p>
        </p:txBody>
      </p:sp>
    </p:spTree>
    <p:extLst>
      <p:ext uri="{BB962C8B-B14F-4D97-AF65-F5344CB8AC3E}">
        <p14:creationId xmlns:p14="http://schemas.microsoft.com/office/powerpoint/2010/main" val="100902365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013DAD-F7CD-42AD-9BD1-D1960BABEAAE}"/>
              </a:ext>
            </a:extLst>
          </p:cNvPr>
          <p:cNvSpPr>
            <a:spLocks noGrp="1"/>
          </p:cNvSpPr>
          <p:nvPr>
            <p:ph type="title"/>
          </p:nvPr>
        </p:nvSpPr>
        <p:spPr/>
        <p:txBody>
          <a:bodyPr/>
          <a:lstStyle/>
          <a:p>
            <a:r>
              <a:rPr lang="en-US" dirty="0"/>
              <a:t>Autoregressive Models</a:t>
            </a:r>
            <a:r>
              <a:rPr lang="zh-CN" altLang="en-US" dirty="0"/>
              <a:t> </a:t>
            </a:r>
            <a:r>
              <a:rPr lang="en-US" altLang="zh-CN" dirty="0"/>
              <a:t>(AR)</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767593E-4959-429D-9AD4-7FBD14AC545E}"/>
                  </a:ext>
                </a:extLst>
              </p:cNvPr>
              <p:cNvSpPr>
                <a:spLocks noGrp="1"/>
              </p:cNvSpPr>
              <p:nvPr>
                <p:ph idx="1"/>
              </p:nvPr>
            </p:nvSpPr>
            <p:spPr/>
            <p:txBody>
              <a:bodyPr>
                <a:normAutofit/>
              </a:bodyPr>
              <a:lstStyle/>
              <a:p>
                <a:r>
                  <a:rPr lang="en-US" altLang="zh-CN" dirty="0"/>
                  <a:t>Parameter</a:t>
                </a:r>
                <a:r>
                  <a:rPr lang="zh-CN" altLang="en-US" dirty="0"/>
                  <a:t> </a:t>
                </a:r>
                <a:r>
                  <a:rPr lang="en-US" altLang="zh-CN" dirty="0"/>
                  <a:t>Estimation</a:t>
                </a:r>
              </a:p>
              <a:p>
                <a:pPr lvl="1"/>
                <a:r>
                  <a:rPr lang="en-US" altLang="zh-CN" dirty="0"/>
                  <a:t>Parameters</a:t>
                </a:r>
                <a:r>
                  <a:rPr lang="zh-CN" altLang="en-US" dirty="0"/>
                  <a:t> </a:t>
                </a:r>
                <a:r>
                  <a:rPr lang="en-US" altLang="zh-CN" dirty="0"/>
                  <a:t>to</a:t>
                </a:r>
                <a:r>
                  <a:rPr lang="zh-CN" altLang="en-US" dirty="0"/>
                  <a:t> </a:t>
                </a:r>
                <a:r>
                  <a:rPr lang="en-US" altLang="zh-CN" dirty="0"/>
                  <a:t>be</a:t>
                </a:r>
                <a:r>
                  <a:rPr lang="zh-CN" altLang="en-US" dirty="0"/>
                  <a:t> </a:t>
                </a:r>
                <a:r>
                  <a:rPr lang="en-US" altLang="zh-CN" dirty="0"/>
                  <a:t>estimated:</a:t>
                </a:r>
                <a:r>
                  <a:rPr lang="zh-CN" altLang="en-US"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𝜙</m:t>
                        </m:r>
                      </m:e>
                      <m:sub>
                        <m:r>
                          <a:rPr lang="en-US" altLang="zh-CN" b="0" i="1" smtClean="0">
                            <a:latin typeface="Cambria Math" panose="02040503050406030204" pitchFamily="18" charset="0"/>
                            <a:ea typeface="Cambria Math" panose="02040503050406030204" pitchFamily="18" charset="0"/>
                          </a:rPr>
                          <m:t>1</m:t>
                        </m:r>
                      </m:sub>
                    </m:sSub>
                  </m:oMath>
                </a14:m>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𝜙</m:t>
                        </m:r>
                      </m:e>
                      <m:sub>
                        <m:r>
                          <a:rPr lang="en-US" altLang="zh-CN" b="0" i="1" smtClean="0">
                            <a:latin typeface="Cambria Math" panose="02040503050406030204" pitchFamily="18" charset="0"/>
                            <a:ea typeface="Cambria Math" panose="02040503050406030204" pitchFamily="18" charset="0"/>
                          </a:rPr>
                          <m:t>2</m:t>
                        </m:r>
                      </m:sub>
                    </m:sSub>
                  </m:oMath>
                </a14:m>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𝜙</m:t>
                        </m:r>
                      </m:e>
                      <m:sub>
                        <m:r>
                          <a:rPr lang="en-US" altLang="zh-CN" b="0" i="1" smtClean="0">
                            <a:latin typeface="Cambria Math" panose="02040503050406030204" pitchFamily="18" charset="0"/>
                            <a:ea typeface="Cambria Math" panose="02040503050406030204" pitchFamily="18" charset="0"/>
                          </a:rPr>
                          <m:t>𝑝</m:t>
                        </m:r>
                      </m:sub>
                    </m:sSub>
                  </m:oMath>
                </a14:m>
                <a:endParaRPr lang="en-US" altLang="zh-CN" dirty="0"/>
              </a:p>
              <a:p>
                <a:pPr lvl="1"/>
                <a:r>
                  <a:rPr lang="en-US" altLang="zh-CN" dirty="0"/>
                  <a:t>Note that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𝑤</m:t>
                        </m:r>
                      </m:e>
                      <m:sub>
                        <m:r>
                          <a:rPr lang="en-US" altLang="zh-CN" b="0" i="1" smtClean="0">
                            <a:latin typeface="Cambria Math" panose="02040503050406030204" pitchFamily="18" charset="0"/>
                          </a:rPr>
                          <m:t>𝑡</m:t>
                        </m:r>
                      </m:sub>
                    </m:sSub>
                  </m:oMath>
                </a14:m>
                <a:r>
                  <a:rPr lang="en-US" altLang="zh-CN" dirty="0"/>
                  <a:t> is just a noise that’s injected, so it’s not parameter.</a:t>
                </a:r>
              </a:p>
              <a:p>
                <a:pPr lvl="1"/>
                <a:r>
                  <a:rPr lang="en-US" altLang="zh-CN" dirty="0"/>
                  <a:t>We</a:t>
                </a:r>
                <a:r>
                  <a:rPr lang="zh-CN" altLang="en-US" dirty="0"/>
                  <a:t> </a:t>
                </a:r>
                <a:r>
                  <a:rPr lang="en-US" altLang="zh-CN" dirty="0"/>
                  <a:t>can</a:t>
                </a:r>
                <a:r>
                  <a:rPr lang="zh-CN" altLang="en-US" dirty="0"/>
                  <a:t> </a:t>
                </a:r>
                <a:r>
                  <a:rPr lang="en-US" altLang="zh-CN" dirty="0"/>
                  <a:t>use</a:t>
                </a:r>
                <a:r>
                  <a:rPr lang="zh-CN" altLang="en-US" dirty="0"/>
                  <a:t> </a:t>
                </a:r>
                <a:r>
                  <a:rPr lang="en-US" altLang="zh-CN" dirty="0"/>
                  <a:t>what</a:t>
                </a:r>
                <a:r>
                  <a:rPr lang="zh-CN" altLang="en-US" dirty="0"/>
                  <a:t> </a:t>
                </a:r>
                <a:r>
                  <a:rPr lang="en-US" altLang="zh-CN" dirty="0"/>
                  <a:t>we’ve</a:t>
                </a:r>
                <a:r>
                  <a:rPr lang="zh-CN" altLang="en-US" dirty="0"/>
                  <a:t> </a:t>
                </a:r>
                <a:r>
                  <a:rPr lang="en-US" altLang="zh-CN" dirty="0"/>
                  <a:t>learned</a:t>
                </a:r>
                <a:r>
                  <a:rPr lang="zh-CN" altLang="en-US" dirty="0"/>
                  <a:t> </a:t>
                </a:r>
                <a:r>
                  <a:rPr lang="en-US" altLang="zh-CN" dirty="0"/>
                  <a:t>before</a:t>
                </a:r>
                <a:r>
                  <a:rPr lang="zh-CN" altLang="en-US" dirty="0"/>
                  <a:t> </a:t>
                </a:r>
                <a:r>
                  <a:rPr lang="en-US" altLang="zh-CN" dirty="0"/>
                  <a:t>for</a:t>
                </a:r>
                <a:r>
                  <a:rPr lang="zh-CN" altLang="en-US" dirty="0"/>
                  <a:t> </a:t>
                </a:r>
                <a:r>
                  <a:rPr lang="en-US" altLang="zh-CN" dirty="0"/>
                  <a:t>linear</a:t>
                </a:r>
                <a:r>
                  <a:rPr lang="zh-CN" altLang="en-US" dirty="0"/>
                  <a:t> </a:t>
                </a:r>
                <a:r>
                  <a:rPr lang="en-US" altLang="zh-CN" dirty="0"/>
                  <a:t>regression.</a:t>
                </a:r>
              </a:p>
              <a:p>
                <a:pPr marL="814365" lvl="1" indent="-257175">
                  <a:spcBef>
                    <a:spcPts val="450"/>
                  </a:spcBef>
                  <a:spcAft>
                    <a:spcPts val="450"/>
                  </a:spcAft>
                  <a:buFont typeface="Arial" charset="0"/>
                  <a:buChar char="•"/>
                </a:pPr>
                <a:r>
                  <a:rPr lang="en-US" dirty="0">
                    <a:latin typeface="Karla" charset="0"/>
                    <a:ea typeface="Karla" charset="0"/>
                    <a:cs typeface="Karla" charset="0"/>
                  </a:rPr>
                  <a:t>Exact method</a:t>
                </a:r>
              </a:p>
              <a:p>
                <a:pPr marL="814365" lvl="1" indent="-257175">
                  <a:spcBef>
                    <a:spcPts val="450"/>
                  </a:spcBef>
                  <a:spcAft>
                    <a:spcPts val="450"/>
                  </a:spcAft>
                  <a:buFont typeface="Arial" charset="0"/>
                  <a:buChar char="•"/>
                </a:pPr>
                <a:r>
                  <a:rPr lang="en-US" dirty="0">
                    <a:latin typeface="Karla" charset="0"/>
                    <a:ea typeface="Karla" charset="0"/>
                    <a:cs typeface="Karla" charset="0"/>
                  </a:rPr>
                  <a:t>Gradient Descent </a:t>
                </a:r>
              </a:p>
              <a:p>
                <a:pPr lvl="1"/>
                <a:endParaRPr lang="en-US" altLang="zh-CN" dirty="0"/>
              </a:p>
              <a:p>
                <a:pPr lvl="2"/>
                <a:endParaRPr lang="en-US" dirty="0"/>
              </a:p>
            </p:txBody>
          </p:sp>
        </mc:Choice>
        <mc:Fallback xmlns="">
          <p:sp>
            <p:nvSpPr>
              <p:cNvPr id="3" name="Content Placeholder 2">
                <a:extLst>
                  <a:ext uri="{FF2B5EF4-FFF2-40B4-BE49-F238E27FC236}">
                    <a16:creationId xmlns:a16="http://schemas.microsoft.com/office/drawing/2014/main" id="{0767593E-4959-429D-9AD4-7FBD14AC545E}"/>
                  </a:ext>
                </a:extLst>
              </p:cNvPr>
              <p:cNvSpPr>
                <a:spLocks noGrp="1" noRot="1" noChangeAspect="1" noMove="1" noResize="1" noEditPoints="1" noAdjustHandles="1" noChangeArrowheads="1" noChangeShapeType="1" noTextEdit="1"/>
              </p:cNvSpPr>
              <p:nvPr>
                <p:ph idx="1"/>
              </p:nvPr>
            </p:nvSpPr>
            <p:spPr>
              <a:blipFill>
                <a:blip r:embed="rId2"/>
                <a:stretch>
                  <a:fillRect l="-1040" t="-1425"/>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3F685143-9B84-41AE-8FFC-12D16452E50C}"/>
              </a:ext>
            </a:extLst>
          </p:cNvPr>
          <p:cNvSpPr>
            <a:spLocks noGrp="1"/>
          </p:cNvSpPr>
          <p:nvPr>
            <p:ph type="sldNum" sz="quarter" idx="12"/>
          </p:nvPr>
        </p:nvSpPr>
        <p:spPr/>
        <p:txBody>
          <a:bodyPr/>
          <a:lstStyle/>
          <a:p>
            <a:fld id="{F9913601-2E22-4589-A394-4D3650FFD697}" type="slidenum">
              <a:rPr lang="en-US" smtClean="0">
                <a:solidFill>
                  <a:prstClr val="black"/>
                </a:solidFill>
              </a:rPr>
              <a:pPr/>
              <a:t>40</a:t>
            </a:fld>
            <a:endParaRPr lang="en-US" dirty="0">
              <a:solidFill>
                <a:prstClr val="black"/>
              </a:solidFill>
            </a:endParaRPr>
          </a:p>
        </p:txBody>
      </p:sp>
    </p:spTree>
    <p:extLst>
      <p:ext uri="{BB962C8B-B14F-4D97-AF65-F5344CB8AC3E}">
        <p14:creationId xmlns:p14="http://schemas.microsoft.com/office/powerpoint/2010/main" val="317198346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013DAD-F7CD-42AD-9BD1-D1960BABEAAE}"/>
              </a:ext>
            </a:extLst>
          </p:cNvPr>
          <p:cNvSpPr>
            <a:spLocks noGrp="1"/>
          </p:cNvSpPr>
          <p:nvPr>
            <p:ph type="title"/>
          </p:nvPr>
        </p:nvSpPr>
        <p:spPr/>
        <p:txBody>
          <a:bodyPr/>
          <a:lstStyle/>
          <a:p>
            <a:r>
              <a:rPr lang="en-US" dirty="0"/>
              <a:t>Autoregressive Model</a:t>
            </a:r>
            <a:r>
              <a:rPr lang="zh-CN" altLang="en-US" dirty="0"/>
              <a:t> </a:t>
            </a:r>
            <a:r>
              <a:rPr lang="en-US" altLang="zh-CN" dirty="0"/>
              <a:t>Moving</a:t>
            </a:r>
            <a:r>
              <a:rPr lang="zh-CN" altLang="en-US" dirty="0"/>
              <a:t> </a:t>
            </a:r>
            <a:r>
              <a:rPr lang="en-US" altLang="zh-CN" dirty="0"/>
              <a:t>Average</a:t>
            </a:r>
            <a:r>
              <a:rPr lang="zh-CN" altLang="en-US" dirty="0"/>
              <a:t> </a:t>
            </a:r>
            <a:r>
              <a:rPr lang="en-US" altLang="zh-CN" dirty="0"/>
              <a:t>(ARMA)</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767593E-4959-429D-9AD4-7FBD14AC545E}"/>
                  </a:ext>
                </a:extLst>
              </p:cNvPr>
              <p:cNvSpPr>
                <a:spLocks noGrp="1"/>
              </p:cNvSpPr>
              <p:nvPr>
                <p:ph idx="1"/>
              </p:nvPr>
            </p:nvSpPr>
            <p:spPr/>
            <p:txBody>
              <a:bodyPr>
                <a:normAutofit/>
              </a:bodyPr>
              <a:lstStyle/>
              <a:p>
                <a:r>
                  <a:rPr lang="en-US" altLang="zh-CN" dirty="0"/>
                  <a:t>More</a:t>
                </a:r>
                <a:r>
                  <a:rPr lang="zh-CN" altLang="en-US" dirty="0"/>
                  <a:t> </a:t>
                </a:r>
                <a:r>
                  <a:rPr lang="en-US" altLang="zh-CN" dirty="0"/>
                  <a:t>about</a:t>
                </a:r>
                <a:r>
                  <a:rPr lang="zh-CN" altLang="en-US" dirty="0"/>
                  <a:t> </a:t>
                </a:r>
                <a:r>
                  <a:rPr lang="en-US" altLang="zh-CN" dirty="0"/>
                  <a:t>AR</a:t>
                </a:r>
                <a:r>
                  <a:rPr lang="zh-CN" altLang="en-US" dirty="0"/>
                  <a:t> </a:t>
                </a:r>
                <a:r>
                  <a:rPr lang="en-US" altLang="zh-CN" dirty="0"/>
                  <a:t>–</a:t>
                </a:r>
                <a:r>
                  <a:rPr lang="zh-CN" altLang="en-US" dirty="0"/>
                  <a:t> </a:t>
                </a:r>
                <a:r>
                  <a:rPr lang="en-US" altLang="zh-CN" dirty="0"/>
                  <a:t>from</a:t>
                </a:r>
                <a:r>
                  <a:rPr lang="zh-CN" altLang="en-US" dirty="0"/>
                  <a:t> </a:t>
                </a:r>
                <a:r>
                  <a:rPr lang="en-US" altLang="zh-CN" dirty="0"/>
                  <a:t>AR</a:t>
                </a:r>
                <a:r>
                  <a:rPr lang="zh-CN" altLang="en-US" dirty="0"/>
                  <a:t> </a:t>
                </a:r>
                <a:r>
                  <a:rPr lang="en-US" altLang="zh-CN" dirty="0"/>
                  <a:t>to</a:t>
                </a:r>
                <a:r>
                  <a:rPr lang="zh-CN" altLang="en-US" dirty="0"/>
                  <a:t> </a:t>
                </a:r>
                <a:r>
                  <a:rPr lang="en-US" altLang="zh-CN" dirty="0"/>
                  <a:t>ARMA</a:t>
                </a:r>
                <a:r>
                  <a:rPr lang="zh-CN" altLang="en-US" dirty="0"/>
                  <a:t>：</a:t>
                </a:r>
                <a:endParaRPr lang="en-US" altLang="zh-CN" dirty="0"/>
              </a:p>
              <a:p>
                <a:pPr lvl="1"/>
                <a:r>
                  <a:rPr lang="en-US" dirty="0"/>
                  <a:t>One problem of AR model is the ignorance of correlated noise structures in the time series.</a:t>
                </a:r>
              </a:p>
              <a:p>
                <a:pPr lvl="1"/>
                <a:r>
                  <a:rPr lang="en-US" altLang="zh-CN" dirty="0"/>
                  <a:t>The</a:t>
                </a:r>
                <a:r>
                  <a:rPr lang="zh-CN" altLang="en-US" dirty="0"/>
                  <a:t> </a:t>
                </a:r>
                <a:r>
                  <a:rPr lang="en-US" altLang="zh-CN" dirty="0"/>
                  <a:t>noises</a:t>
                </a:r>
                <a:r>
                  <a:rPr lang="zh-CN" altLang="en-US"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𝑤</m:t>
                        </m:r>
                      </m:e>
                      <m:sub>
                        <m:r>
                          <a:rPr lang="en-US" altLang="zh-CN" i="1">
                            <a:latin typeface="Cambria Math" panose="02040503050406030204" pitchFamily="18" charset="0"/>
                            <a:ea typeface="Cambria Math" panose="02040503050406030204" pitchFamily="18" charset="0"/>
                          </a:rPr>
                          <m:t>𝑡</m:t>
                        </m:r>
                        <m:r>
                          <a:rPr lang="en-US" altLang="zh-CN" b="0" i="1" smtClean="0">
                            <a:latin typeface="Cambria Math" panose="02040503050406030204" pitchFamily="18" charset="0"/>
                            <a:ea typeface="Cambria Math" panose="02040503050406030204" pitchFamily="18" charset="0"/>
                          </a:rPr>
                          <m:t>−1</m:t>
                        </m:r>
                      </m:sub>
                    </m:sSub>
                    <m:r>
                      <a:rPr lang="en-US" altLang="zh-CN" b="0"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𝑤</m:t>
                        </m:r>
                      </m:e>
                      <m:sub>
                        <m:r>
                          <a:rPr lang="en-US" altLang="zh-CN" i="1">
                            <a:latin typeface="Cambria Math" panose="02040503050406030204" pitchFamily="18" charset="0"/>
                            <a:ea typeface="Cambria Math" panose="02040503050406030204" pitchFamily="18" charset="0"/>
                          </a:rPr>
                          <m:t>𝑡</m:t>
                        </m:r>
                        <m:r>
                          <a:rPr lang="en-US" altLang="zh-CN" b="0" i="1" smtClean="0">
                            <a:latin typeface="Cambria Math" panose="02040503050406030204" pitchFamily="18" charset="0"/>
                            <a:ea typeface="Cambria Math" panose="02040503050406030204" pitchFamily="18" charset="0"/>
                          </a:rPr>
                          <m:t>−2</m:t>
                        </m:r>
                      </m:sub>
                    </m:sSub>
                    <m:r>
                      <a:rPr lang="en-US" altLang="zh-CN" b="0"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𝑤</m:t>
                        </m:r>
                      </m:e>
                      <m:sub>
                        <m:r>
                          <a:rPr lang="en-US" altLang="zh-CN" i="1">
                            <a:latin typeface="Cambria Math" panose="02040503050406030204" pitchFamily="18" charset="0"/>
                            <a:ea typeface="Cambria Math" panose="02040503050406030204" pitchFamily="18" charset="0"/>
                          </a:rPr>
                          <m:t>𝑡</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sub>
                    </m:sSub>
                  </m:oMath>
                </a14:m>
                <a:r>
                  <a:rPr lang="zh-CN" altLang="en-US" dirty="0"/>
                  <a:t> </a:t>
                </a:r>
                <a:r>
                  <a:rPr lang="en-US" altLang="zh-CN" dirty="0"/>
                  <a:t>in</a:t>
                </a:r>
                <a:r>
                  <a:rPr lang="zh-CN" altLang="en-US" dirty="0"/>
                  <a:t> </a:t>
                </a:r>
                <a:r>
                  <a:rPr lang="en-US" altLang="zh-CN" dirty="0"/>
                  <a:t>previous</a:t>
                </a:r>
                <a:r>
                  <a:rPr lang="zh-CN" altLang="en-US" dirty="0"/>
                  <a:t> </a:t>
                </a:r>
                <a:r>
                  <a:rPr lang="en-US" altLang="zh-CN" dirty="0"/>
                  <a:t>steps</a:t>
                </a:r>
                <a:r>
                  <a:rPr lang="zh-CN" altLang="en-US" dirty="0"/>
                  <a:t> </a:t>
                </a:r>
                <a:r>
                  <a:rPr lang="en-US" dirty="0"/>
                  <a:t>are also informative for </a:t>
                </a:r>
                <a:r>
                  <a:rPr lang="en-US" altLang="zh-CN" dirty="0"/>
                  <a:t>making</a:t>
                </a:r>
                <a:r>
                  <a:rPr lang="zh-CN" altLang="en-US" dirty="0"/>
                  <a:t> </a:t>
                </a:r>
                <a:r>
                  <a:rPr lang="en-US" altLang="zh-CN" dirty="0"/>
                  <a:t>predictions.</a:t>
                </a:r>
              </a:p>
              <a:p>
                <a:pPr lvl="2"/>
                <a:endParaRPr lang="en-US" dirty="0"/>
              </a:p>
            </p:txBody>
          </p:sp>
        </mc:Choice>
        <mc:Fallback xmlns="">
          <p:sp>
            <p:nvSpPr>
              <p:cNvPr id="3" name="Content Placeholder 2">
                <a:extLst>
                  <a:ext uri="{FF2B5EF4-FFF2-40B4-BE49-F238E27FC236}">
                    <a16:creationId xmlns:a16="http://schemas.microsoft.com/office/drawing/2014/main" id="{0767593E-4959-429D-9AD4-7FBD14AC545E}"/>
                  </a:ext>
                </a:extLst>
              </p:cNvPr>
              <p:cNvSpPr>
                <a:spLocks noGrp="1" noRot="1" noChangeAspect="1" noMove="1" noResize="1" noEditPoints="1" noAdjustHandles="1" noChangeArrowheads="1" noChangeShapeType="1" noTextEdit="1"/>
              </p:cNvSpPr>
              <p:nvPr>
                <p:ph idx="1"/>
              </p:nvPr>
            </p:nvSpPr>
            <p:spPr>
              <a:blipFill>
                <a:blip r:embed="rId3"/>
                <a:stretch>
                  <a:fillRect l="-1167" t="-2400" r="-389"/>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3F685143-9B84-41AE-8FFC-12D16452E50C}"/>
              </a:ext>
            </a:extLst>
          </p:cNvPr>
          <p:cNvSpPr>
            <a:spLocks noGrp="1"/>
          </p:cNvSpPr>
          <p:nvPr>
            <p:ph type="sldNum" sz="quarter" idx="12"/>
          </p:nvPr>
        </p:nvSpPr>
        <p:spPr/>
        <p:txBody>
          <a:bodyPr/>
          <a:lstStyle/>
          <a:p>
            <a:fld id="{F9913601-2E22-4589-A394-4D3650FFD697}" type="slidenum">
              <a:rPr lang="en-US" smtClean="0">
                <a:solidFill>
                  <a:prstClr val="black"/>
                </a:solidFill>
              </a:rPr>
              <a:pPr/>
              <a:t>41</a:t>
            </a:fld>
            <a:endParaRPr lang="en-US" dirty="0">
              <a:solidFill>
                <a:prstClr val="black"/>
              </a:solidFill>
            </a:endParaRPr>
          </a:p>
        </p:txBody>
      </p:sp>
    </p:spTree>
    <p:extLst>
      <p:ext uri="{BB962C8B-B14F-4D97-AF65-F5344CB8AC3E}">
        <p14:creationId xmlns:p14="http://schemas.microsoft.com/office/powerpoint/2010/main" val="2193505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013DAD-F7CD-42AD-9BD1-D1960BABEAAE}"/>
              </a:ext>
            </a:extLst>
          </p:cNvPr>
          <p:cNvSpPr>
            <a:spLocks noGrp="1"/>
          </p:cNvSpPr>
          <p:nvPr>
            <p:ph type="title"/>
          </p:nvPr>
        </p:nvSpPr>
        <p:spPr/>
        <p:txBody>
          <a:bodyPr/>
          <a:lstStyle/>
          <a:p>
            <a:r>
              <a:rPr lang="en-US" dirty="0"/>
              <a:t>Autoregressive Model</a:t>
            </a:r>
            <a:r>
              <a:rPr lang="zh-CN" altLang="en-US" dirty="0"/>
              <a:t> </a:t>
            </a:r>
            <a:r>
              <a:rPr lang="en-US" altLang="zh-CN" dirty="0"/>
              <a:t>Moving</a:t>
            </a:r>
            <a:r>
              <a:rPr lang="zh-CN" altLang="en-US" dirty="0"/>
              <a:t> </a:t>
            </a:r>
            <a:r>
              <a:rPr lang="en-US" altLang="zh-CN" dirty="0"/>
              <a:t>Average</a:t>
            </a:r>
            <a:r>
              <a:rPr lang="zh-CN" altLang="en-US" dirty="0"/>
              <a:t> </a:t>
            </a:r>
            <a:r>
              <a:rPr lang="en-US" altLang="zh-CN" dirty="0"/>
              <a:t>(ARMA)</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767593E-4959-429D-9AD4-7FBD14AC545E}"/>
                  </a:ext>
                </a:extLst>
              </p:cNvPr>
              <p:cNvSpPr>
                <a:spLocks noGrp="1"/>
              </p:cNvSpPr>
              <p:nvPr>
                <p:ph idx="1"/>
              </p:nvPr>
            </p:nvSpPr>
            <p:spPr/>
            <p:txBody>
              <a:bodyPr>
                <a:normAutofit/>
              </a:bodyPr>
              <a:lstStyle/>
              <a:p>
                <a:r>
                  <a:rPr lang="en-US" altLang="zh-CN" dirty="0"/>
                  <a:t>More</a:t>
                </a:r>
                <a:r>
                  <a:rPr lang="zh-CN" altLang="en-US" dirty="0"/>
                  <a:t> </a:t>
                </a:r>
                <a:r>
                  <a:rPr lang="en-US" altLang="zh-CN" dirty="0"/>
                  <a:t>about</a:t>
                </a:r>
                <a:r>
                  <a:rPr lang="zh-CN" altLang="en-US" dirty="0"/>
                  <a:t> </a:t>
                </a:r>
                <a:r>
                  <a:rPr lang="en-US" altLang="zh-CN" dirty="0"/>
                  <a:t>AR</a:t>
                </a:r>
                <a:r>
                  <a:rPr lang="zh-CN" altLang="en-US" dirty="0"/>
                  <a:t> </a:t>
                </a:r>
                <a:r>
                  <a:rPr lang="en-US" altLang="zh-CN" dirty="0"/>
                  <a:t>–</a:t>
                </a:r>
                <a:r>
                  <a:rPr lang="zh-CN" altLang="en-US" dirty="0"/>
                  <a:t> </a:t>
                </a:r>
                <a:r>
                  <a:rPr lang="en-US" altLang="zh-CN" dirty="0"/>
                  <a:t>from</a:t>
                </a:r>
                <a:r>
                  <a:rPr lang="zh-CN" altLang="en-US" dirty="0"/>
                  <a:t> </a:t>
                </a:r>
                <a:r>
                  <a:rPr lang="en-US" altLang="zh-CN" dirty="0"/>
                  <a:t>AR</a:t>
                </a:r>
                <a:r>
                  <a:rPr lang="zh-CN" altLang="en-US" dirty="0"/>
                  <a:t> </a:t>
                </a:r>
                <a:r>
                  <a:rPr lang="en-US" altLang="zh-CN" dirty="0"/>
                  <a:t>to</a:t>
                </a:r>
                <a:r>
                  <a:rPr lang="zh-CN" altLang="en-US" dirty="0"/>
                  <a:t> </a:t>
                </a:r>
                <a:r>
                  <a:rPr lang="en-US" altLang="zh-CN" dirty="0"/>
                  <a:t>ARMA</a:t>
                </a:r>
                <a:r>
                  <a:rPr lang="zh-CN" altLang="en-US" dirty="0"/>
                  <a:t>：</a:t>
                </a:r>
                <a:endParaRPr lang="en-US" altLang="zh-CN" dirty="0"/>
              </a:p>
              <a:p>
                <a:pPr lvl="1"/>
                <a:r>
                  <a:rPr lang="en-US" altLang="zh-CN" dirty="0"/>
                  <a:t>Therefore,</a:t>
                </a:r>
                <a:r>
                  <a:rPr lang="zh-CN" altLang="en-US" dirty="0"/>
                  <a:t> </a:t>
                </a:r>
                <a:r>
                  <a:rPr lang="en-US" altLang="zh-CN" dirty="0"/>
                  <a:t>Moving</a:t>
                </a:r>
                <a:r>
                  <a:rPr lang="zh-CN" altLang="en-US" dirty="0"/>
                  <a:t> </a:t>
                </a:r>
                <a:r>
                  <a:rPr lang="en-US" altLang="zh-CN" dirty="0"/>
                  <a:t>Average</a:t>
                </a:r>
                <a:r>
                  <a:rPr lang="zh-CN" altLang="en-US" dirty="0"/>
                  <a:t> </a:t>
                </a:r>
                <a:r>
                  <a:rPr lang="en-US" altLang="zh-CN" dirty="0"/>
                  <a:t>models</a:t>
                </a:r>
                <a:r>
                  <a:rPr lang="zh-CN" altLang="en-US" dirty="0"/>
                  <a:t> </a:t>
                </a:r>
                <a:r>
                  <a:rPr lang="en-US" altLang="zh-CN" dirty="0"/>
                  <a:t>(MA)</a:t>
                </a:r>
                <a:r>
                  <a:rPr lang="zh-CN" altLang="en-US" dirty="0"/>
                  <a:t> </a:t>
                </a:r>
                <a:r>
                  <a:rPr lang="en-US" altLang="zh-CN" dirty="0"/>
                  <a:t>are</a:t>
                </a:r>
                <a:r>
                  <a:rPr lang="zh-CN" altLang="en-US" dirty="0"/>
                  <a:t> </a:t>
                </a:r>
                <a:r>
                  <a:rPr lang="en-US" altLang="zh-CN" dirty="0"/>
                  <a:t>usually</a:t>
                </a:r>
                <a:r>
                  <a:rPr lang="zh-CN" altLang="en-US" dirty="0"/>
                  <a:t> </a:t>
                </a:r>
                <a:r>
                  <a:rPr lang="en-US" altLang="zh-CN" dirty="0"/>
                  <a:t>combined</a:t>
                </a:r>
                <a:r>
                  <a:rPr lang="zh-CN" altLang="en-US" dirty="0"/>
                  <a:t> </a:t>
                </a:r>
                <a:r>
                  <a:rPr lang="en-US" altLang="zh-CN" dirty="0"/>
                  <a:t>with</a:t>
                </a:r>
                <a:r>
                  <a:rPr lang="zh-CN" altLang="en-US" dirty="0"/>
                  <a:t> </a:t>
                </a:r>
                <a:r>
                  <a:rPr lang="en-US" altLang="zh-CN" dirty="0"/>
                  <a:t>AR</a:t>
                </a:r>
                <a:r>
                  <a:rPr lang="zh-CN" altLang="en-US" dirty="0"/>
                  <a:t> </a:t>
                </a:r>
                <a:r>
                  <a:rPr lang="en-US" altLang="zh-CN" dirty="0"/>
                  <a:t>to</a:t>
                </a:r>
                <a:r>
                  <a:rPr lang="zh-CN" altLang="en-US" dirty="0"/>
                  <a:t> </a:t>
                </a:r>
                <a:r>
                  <a:rPr lang="en-US" altLang="zh-CN" dirty="0"/>
                  <a:t>form</a:t>
                </a:r>
                <a:r>
                  <a:rPr lang="zh-CN" altLang="en-US" dirty="0"/>
                  <a:t> </a:t>
                </a:r>
                <a:r>
                  <a:rPr lang="en-US" altLang="zh-CN" dirty="0"/>
                  <a:t>ARMA</a:t>
                </a:r>
                <a:r>
                  <a:rPr lang="zh-CN" altLang="en-US" dirty="0"/>
                  <a:t> </a:t>
                </a:r>
                <a:r>
                  <a:rPr lang="en-US" altLang="zh-CN" dirty="0"/>
                  <a:t>models</a:t>
                </a:r>
                <a:r>
                  <a:rPr lang="zh-CN" altLang="en-US" dirty="0"/>
                  <a:t> </a:t>
                </a:r>
                <a:r>
                  <a:rPr lang="en-US" altLang="zh-CN" dirty="0"/>
                  <a:t>for</a:t>
                </a:r>
                <a:r>
                  <a:rPr lang="zh-CN" altLang="en-US" dirty="0"/>
                  <a:t> </a:t>
                </a:r>
                <a:r>
                  <a:rPr lang="en-US" altLang="zh-CN" dirty="0"/>
                  <a:t>better</a:t>
                </a:r>
                <a:r>
                  <a:rPr lang="zh-CN" altLang="en-US" dirty="0"/>
                  <a:t> </a:t>
                </a:r>
                <a:r>
                  <a:rPr lang="en-US" altLang="zh-CN" dirty="0"/>
                  <a:t>prediction.</a:t>
                </a:r>
              </a:p>
              <a:p>
                <a:pPr lvl="1"/>
                <a:endParaRPr lang="en-US" sz="2800" dirty="0"/>
              </a:p>
              <a:p>
                <a:pPr lvl="1"/>
                <a:endParaRPr lang="en-US" sz="2800" dirty="0"/>
              </a:p>
              <a:p>
                <a:pPr lvl="1"/>
                <a:endParaRPr lang="en-US" sz="2800" dirty="0"/>
              </a:p>
              <a:p>
                <a:pPr lvl="1"/>
                <a:endParaRPr lang="en-US" sz="2800" dirty="0"/>
              </a:p>
              <a:p>
                <a:pPr lvl="1"/>
                <a:r>
                  <a:rPr lang="en-US" altLang="zh-CN" dirty="0"/>
                  <a:t>The</a:t>
                </a:r>
                <a:r>
                  <a:rPr lang="zh-CN" altLang="en-US" dirty="0"/>
                  <a:t> </a:t>
                </a:r>
                <a:r>
                  <a:rPr lang="en-US" altLang="zh-CN" dirty="0"/>
                  <a:t>noise</a:t>
                </a:r>
                <a:r>
                  <a:rPr lang="zh-CN" altLang="en-US" dirty="0"/>
                  <a:t> </a:t>
                </a:r>
                <a:r>
                  <a:rPr lang="en-US" altLang="zh-CN" dirty="0"/>
                  <a:t>term</a:t>
                </a:r>
                <a:r>
                  <a:rPr lang="zh-CN" altLang="en-US" dirty="0"/>
                  <a:t> </a:t>
                </a:r>
                <a:r>
                  <a:rPr lang="en-US" altLang="zh-CN" dirty="0"/>
                  <a:t>can</a:t>
                </a:r>
                <a:r>
                  <a:rPr lang="zh-CN" altLang="en-US" dirty="0"/>
                  <a:t> </a:t>
                </a:r>
                <a:r>
                  <a:rPr lang="en-US" altLang="zh-CN" dirty="0"/>
                  <a:t>be</a:t>
                </a:r>
                <a:r>
                  <a:rPr lang="zh-CN" altLang="en-US" dirty="0"/>
                  <a:t> </a:t>
                </a:r>
                <a:r>
                  <a:rPr lang="en-US" altLang="zh-CN" dirty="0"/>
                  <a:t>estimated</a:t>
                </a:r>
                <a:r>
                  <a:rPr lang="zh-CN" altLang="en-US" dirty="0"/>
                  <a:t> </a:t>
                </a:r>
                <a:r>
                  <a:rPr lang="en-US" altLang="zh-CN" dirty="0"/>
                  <a:t>as</a:t>
                </a:r>
                <a:r>
                  <a:rPr lang="zh-CN" altLang="en-US" dirty="0"/>
                  <a:t> </a:t>
                </a:r>
                <a14:m>
                  <m:oMath xmlns:m="http://schemas.openxmlformats.org/officeDocument/2006/math">
                    <m:sSub>
                      <m:sSubPr>
                        <m:ctrlPr>
                          <a:rPr lang="en-US" i="1">
                            <a:latin typeface="Cambria Math" panose="02040503050406030204" pitchFamily="18" charset="0"/>
                          </a:rPr>
                        </m:ctrlPr>
                      </m:sSubPr>
                      <m:e>
                        <m:r>
                          <a:rPr lang="en-US" altLang="zh-CN" i="1">
                            <a:latin typeface="Cambria Math" panose="02040503050406030204" pitchFamily="18" charset="0"/>
                          </a:rPr>
                          <m:t>𝑤</m:t>
                        </m:r>
                      </m:e>
                      <m:sub>
                        <m:r>
                          <a:rPr lang="en-US" altLang="zh-CN" i="1">
                            <a:latin typeface="Cambria Math" panose="02040503050406030204" pitchFamily="18" charset="0"/>
                          </a:rPr>
                          <m:t>𝑡</m:t>
                        </m:r>
                        <m:r>
                          <a:rPr lang="en-US" altLang="zh-CN" i="1">
                            <a:latin typeface="Cambria Math" panose="02040503050406030204" pitchFamily="18" charset="0"/>
                          </a:rPr>
                          <m:t>−</m:t>
                        </m:r>
                        <m:r>
                          <a:rPr lang="en-US" altLang="zh-CN" i="1">
                            <a:latin typeface="Cambria Math" panose="02040503050406030204" pitchFamily="18" charset="0"/>
                          </a:rPr>
                          <m:t>𝑗</m:t>
                        </m:r>
                      </m:sub>
                    </m:sSub>
                  </m:oMath>
                </a14:m>
                <a:r>
                  <a:rPr lang="zh-CN" altLang="en-US" dirty="0"/>
                  <a:t> </a:t>
                </a:r>
                <a14:m>
                  <m:oMath xmlns:m="http://schemas.openxmlformats.org/officeDocument/2006/math">
                    <m:r>
                      <a:rPr lang="zh-CN" altLang="en-US" i="1" dirty="0" smtClean="0">
                        <a:latin typeface="Cambria Math" panose="02040503050406030204" pitchFamily="18" charset="0"/>
                      </a:rPr>
                      <m:t>≈</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altLang="zh-CN" b="0" i="1" smtClean="0">
                                <a:latin typeface="Cambria Math" panose="02040503050406030204" pitchFamily="18" charset="0"/>
                              </a:rPr>
                              <m:t>𝑤</m:t>
                            </m:r>
                          </m:e>
                        </m:acc>
                      </m:e>
                      <m:sub>
                        <m:r>
                          <a:rPr lang="en-US" altLang="zh-CN" i="1">
                            <a:latin typeface="Cambria Math" panose="02040503050406030204" pitchFamily="18" charset="0"/>
                          </a:rPr>
                          <m:t>𝑡</m:t>
                        </m:r>
                        <m:r>
                          <a:rPr lang="en-US" altLang="zh-CN" i="1">
                            <a:latin typeface="Cambria Math" panose="02040503050406030204" pitchFamily="18" charset="0"/>
                          </a:rPr>
                          <m:t>−</m:t>
                        </m:r>
                        <m:r>
                          <a:rPr lang="en-US" altLang="zh-CN" i="1">
                            <a:latin typeface="Cambria Math" panose="02040503050406030204" pitchFamily="18" charset="0"/>
                          </a:rPr>
                          <m:t>𝑗</m:t>
                        </m:r>
                      </m:sub>
                    </m:sSub>
                    <m:r>
                      <a:rPr lang="en-US" altLang="zh-CN" b="0" i="1" smtClean="0">
                        <a:latin typeface="Cambria Math" panose="02040503050406030204" pitchFamily="18" charset="0"/>
                      </a:rPr>
                      <m:t>=</m:t>
                    </m:r>
                  </m:oMath>
                </a14:m>
                <a:r>
                  <a:rPr lang="zh-CN" altLang="en-US" dirty="0"/>
                  <a:t> </a:t>
                </a:r>
                <a14:m>
                  <m:oMath xmlns:m="http://schemas.openxmlformats.org/officeDocument/2006/math">
                    <m:sSub>
                      <m:sSubPr>
                        <m:ctrlPr>
                          <a:rPr lang="en-US" i="1">
                            <a:latin typeface="Cambria Math" panose="02040503050406030204" pitchFamily="18" charset="0"/>
                          </a:rPr>
                        </m:ctrlPr>
                      </m:sSubPr>
                      <m:e>
                        <m:r>
                          <a:rPr lang="en-US" altLang="zh-CN" b="0" i="1" smtClean="0">
                            <a:latin typeface="Cambria Math" panose="02040503050406030204" pitchFamily="18" charset="0"/>
                          </a:rPr>
                          <m:t>𝑋</m:t>
                        </m:r>
                      </m:e>
                      <m:sub>
                        <m:r>
                          <a:rPr lang="en-US" altLang="zh-CN" i="1">
                            <a:latin typeface="Cambria Math" panose="02040503050406030204" pitchFamily="18" charset="0"/>
                          </a:rPr>
                          <m:t>𝑡</m:t>
                        </m:r>
                        <m:r>
                          <a:rPr lang="en-US" altLang="zh-CN" i="1">
                            <a:latin typeface="Cambria Math" panose="02040503050406030204" pitchFamily="18" charset="0"/>
                          </a:rPr>
                          <m:t>−</m:t>
                        </m:r>
                        <m:r>
                          <a:rPr lang="en-US" altLang="zh-CN" i="1">
                            <a:latin typeface="Cambria Math" panose="02040503050406030204" pitchFamily="18" charset="0"/>
                          </a:rPr>
                          <m:t>𝑗</m:t>
                        </m:r>
                      </m:sub>
                    </m:sSub>
                    <m:r>
                      <a:rPr lang="zh-CN" altLang="en-US" b="0" i="1" smtClean="0">
                        <a:latin typeface="Cambria Math" panose="02040503050406030204" pitchFamily="18" charset="0"/>
                      </a:rPr>
                      <m:t> </m:t>
                    </m:r>
                    <m:r>
                      <a:rPr lang="en-US" altLang="zh-CN" b="0" i="1" smtClean="0">
                        <a:latin typeface="Cambria Math" panose="02040503050406030204" pitchFamily="18" charset="0"/>
                      </a:rPr>
                      <m:t>−</m:t>
                    </m:r>
                    <m:sSub>
                      <m:sSubPr>
                        <m:ctrlPr>
                          <a:rPr lang="en-US" i="1">
                            <a:latin typeface="Cambria Math" panose="02040503050406030204" pitchFamily="18" charset="0"/>
                          </a:rPr>
                        </m:ctrlPr>
                      </m:sSubPr>
                      <m:e>
                        <m:acc>
                          <m:accPr>
                            <m:chr m:val="̂"/>
                            <m:ctrlPr>
                              <a:rPr lang="en-US" i="1" smtClean="0">
                                <a:latin typeface="Cambria Math" panose="02040503050406030204" pitchFamily="18" charset="0"/>
                              </a:rPr>
                            </m:ctrlPr>
                          </m:accPr>
                          <m:e>
                            <m:r>
                              <a:rPr lang="en-US" altLang="zh-CN" b="0" i="1" smtClean="0">
                                <a:latin typeface="Cambria Math" panose="02040503050406030204" pitchFamily="18" charset="0"/>
                              </a:rPr>
                              <m:t>𝑋</m:t>
                            </m:r>
                          </m:e>
                        </m:acc>
                      </m:e>
                      <m:sub>
                        <m:r>
                          <a:rPr lang="en-US" altLang="zh-CN" i="1">
                            <a:latin typeface="Cambria Math" panose="02040503050406030204" pitchFamily="18" charset="0"/>
                          </a:rPr>
                          <m:t>𝑡</m:t>
                        </m:r>
                        <m:r>
                          <a:rPr lang="en-US" altLang="zh-CN" i="1">
                            <a:latin typeface="Cambria Math" panose="02040503050406030204" pitchFamily="18" charset="0"/>
                          </a:rPr>
                          <m:t>−</m:t>
                        </m:r>
                        <m:r>
                          <a:rPr lang="en-US" altLang="zh-CN" i="1">
                            <a:latin typeface="Cambria Math" panose="02040503050406030204" pitchFamily="18" charset="0"/>
                          </a:rPr>
                          <m:t>𝑗</m:t>
                        </m:r>
                      </m:sub>
                    </m:sSub>
                  </m:oMath>
                </a14:m>
                <a:endParaRPr lang="en-US" dirty="0"/>
              </a:p>
              <a:p>
                <a:pPr lvl="1"/>
                <a:endParaRPr lang="en-US" altLang="zh-CN" dirty="0"/>
              </a:p>
              <a:p>
                <a:pPr lvl="2"/>
                <a:endParaRPr lang="en-US" dirty="0"/>
              </a:p>
            </p:txBody>
          </p:sp>
        </mc:Choice>
        <mc:Fallback xmlns="">
          <p:sp>
            <p:nvSpPr>
              <p:cNvPr id="3" name="Content Placeholder 2">
                <a:extLst>
                  <a:ext uri="{FF2B5EF4-FFF2-40B4-BE49-F238E27FC236}">
                    <a16:creationId xmlns:a16="http://schemas.microsoft.com/office/drawing/2014/main" id="{0767593E-4959-429D-9AD4-7FBD14AC545E}"/>
                  </a:ext>
                </a:extLst>
              </p:cNvPr>
              <p:cNvSpPr>
                <a:spLocks noGrp="1" noRot="1" noChangeAspect="1" noMove="1" noResize="1" noEditPoints="1" noAdjustHandles="1" noChangeArrowheads="1" noChangeShapeType="1" noTextEdit="1"/>
              </p:cNvSpPr>
              <p:nvPr>
                <p:ph idx="1"/>
              </p:nvPr>
            </p:nvSpPr>
            <p:spPr>
              <a:blipFill>
                <a:blip r:embed="rId3"/>
                <a:stretch>
                  <a:fillRect l="-1167" t="-2400" r="-1500"/>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3F685143-9B84-41AE-8FFC-12D16452E50C}"/>
              </a:ext>
            </a:extLst>
          </p:cNvPr>
          <p:cNvSpPr>
            <a:spLocks noGrp="1"/>
          </p:cNvSpPr>
          <p:nvPr>
            <p:ph type="sldNum" sz="quarter" idx="12"/>
          </p:nvPr>
        </p:nvSpPr>
        <p:spPr/>
        <p:txBody>
          <a:bodyPr/>
          <a:lstStyle/>
          <a:p>
            <a:fld id="{F9913601-2E22-4589-A394-4D3650FFD697}" type="slidenum">
              <a:rPr lang="en-US" smtClean="0">
                <a:solidFill>
                  <a:prstClr val="black"/>
                </a:solidFill>
              </a:rPr>
              <a:pPr/>
              <a:t>42</a:t>
            </a:fld>
            <a:endParaRPr lang="en-US" dirty="0">
              <a:solidFill>
                <a:prstClr val="black"/>
              </a:solidFill>
            </a:endParaRPr>
          </a:p>
        </p:txBody>
      </p:sp>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50B9DBF4-2859-194A-BB0C-4AF1DA76B539}"/>
                  </a:ext>
                </a:extLst>
              </p:cNvPr>
              <p:cNvSpPr/>
              <p:nvPr/>
            </p:nvSpPr>
            <p:spPr>
              <a:xfrm>
                <a:off x="3276600" y="2971800"/>
                <a:ext cx="4761688" cy="114236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zh-CN" altLang="en-US" sz="2400" b="0" i="1" smtClean="0">
                              <a:latin typeface="Cambria Math" panose="02040503050406030204" pitchFamily="18" charset="0"/>
                            </a:rPr>
                            <m:t>   </m:t>
                          </m:r>
                          <m:r>
                            <a:rPr lang="en-US" altLang="zh-CN" sz="2400" i="1">
                              <a:latin typeface="Cambria Math" panose="02040503050406030204" pitchFamily="18" charset="0"/>
                            </a:rPr>
                            <m:t>𝑋</m:t>
                          </m:r>
                        </m:e>
                        <m:sub>
                          <m:r>
                            <a:rPr lang="en-US" altLang="zh-CN" sz="2400" i="1">
                              <a:latin typeface="Cambria Math" panose="02040503050406030204" pitchFamily="18" charset="0"/>
                            </a:rPr>
                            <m:t>𝑡</m:t>
                          </m:r>
                        </m:sub>
                      </m:sSub>
                      <m:r>
                        <a:rPr lang="en-US" altLang="zh-CN" sz="2400" i="1">
                          <a:latin typeface="Cambria Math" panose="02040503050406030204" pitchFamily="18" charset="0"/>
                        </a:rPr>
                        <m:t>=</m:t>
                      </m:r>
                      <m:nary>
                        <m:naryPr>
                          <m:chr m:val="∑"/>
                          <m:ctrlPr>
                            <a:rPr lang="en-US" altLang="zh-CN" sz="2400" i="1">
                              <a:latin typeface="Cambria Math" panose="02040503050406030204" pitchFamily="18" charset="0"/>
                            </a:rPr>
                          </m:ctrlPr>
                        </m:naryPr>
                        <m:sub>
                          <m:r>
                            <m:rPr>
                              <m:brk m:alnAt="23"/>
                            </m:rPr>
                            <a:rPr lang="en-US" altLang="zh-CN" sz="2400" i="1">
                              <a:latin typeface="Cambria Math" panose="02040503050406030204" pitchFamily="18" charset="0"/>
                            </a:rPr>
                            <m:t>𝑖</m:t>
                          </m:r>
                          <m:r>
                            <a:rPr lang="en-US" altLang="zh-CN" sz="2400" i="1">
                              <a:latin typeface="Cambria Math" panose="02040503050406030204" pitchFamily="18" charset="0"/>
                            </a:rPr>
                            <m:t>=1</m:t>
                          </m:r>
                        </m:sub>
                        <m:sup>
                          <m:r>
                            <a:rPr lang="en-US" altLang="zh-CN" sz="2400" i="1">
                              <a:latin typeface="Cambria Math" panose="02040503050406030204" pitchFamily="18" charset="0"/>
                            </a:rPr>
                            <m:t>𝑝</m:t>
                          </m:r>
                        </m:sup>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𝜙</m:t>
                              </m:r>
                            </m:e>
                            <m:sub>
                              <m:r>
                                <a:rPr lang="en-US" altLang="zh-CN" sz="2400" i="1">
                                  <a:latin typeface="Cambria Math" panose="02040503050406030204" pitchFamily="18" charset="0"/>
                                  <a:ea typeface="Cambria Math" panose="02040503050406030204" pitchFamily="18" charset="0"/>
                                </a:rPr>
                                <m:t>𝑖</m:t>
                              </m:r>
                            </m:sub>
                          </m:sSub>
                          <m:sSub>
                            <m:sSubPr>
                              <m:ctrlPr>
                                <a:rPr lang="en-US" sz="2400" i="1">
                                  <a:latin typeface="Cambria Math" panose="02040503050406030204" pitchFamily="18" charset="0"/>
                                </a:rPr>
                              </m:ctrlPr>
                            </m:sSubPr>
                            <m:e>
                              <m:r>
                                <a:rPr lang="en-US" altLang="zh-CN" sz="2400" i="1">
                                  <a:latin typeface="Cambria Math" panose="02040503050406030204" pitchFamily="18" charset="0"/>
                                </a:rPr>
                                <m:t>𝑋</m:t>
                              </m:r>
                            </m:e>
                            <m:sub>
                              <m:r>
                                <a:rPr lang="en-US" altLang="zh-CN" sz="2400" i="1">
                                  <a:latin typeface="Cambria Math" panose="02040503050406030204" pitchFamily="18" charset="0"/>
                                </a:rPr>
                                <m:t>𝑡</m:t>
                              </m:r>
                              <m:r>
                                <a:rPr lang="en-US" altLang="zh-CN" sz="2400" i="1">
                                  <a:latin typeface="Cambria Math" panose="02040503050406030204" pitchFamily="18" charset="0"/>
                                </a:rPr>
                                <m:t>−</m:t>
                              </m:r>
                              <m:r>
                                <a:rPr lang="en-US" altLang="zh-CN" sz="2400" i="1">
                                  <a:latin typeface="Cambria Math" panose="02040503050406030204" pitchFamily="18" charset="0"/>
                                </a:rPr>
                                <m:t>𝑖</m:t>
                              </m:r>
                            </m:sub>
                          </m:sSub>
                          <m:r>
                            <a:rPr lang="en-US" altLang="zh-CN" sz="2400" i="1">
                              <a:latin typeface="Cambria Math" panose="02040503050406030204" pitchFamily="18" charset="0"/>
                            </a:rPr>
                            <m:t>+</m:t>
                          </m:r>
                        </m:e>
                      </m:nary>
                      <m:sSub>
                        <m:sSubPr>
                          <m:ctrlPr>
                            <a:rPr lang="en-US" altLang="zh-CN" sz="2400" i="1">
                              <a:latin typeface="Cambria Math" panose="02040503050406030204" pitchFamily="18" charset="0"/>
                            </a:rPr>
                          </m:ctrlPr>
                        </m:sSubPr>
                        <m:e>
                          <m:nary>
                            <m:naryPr>
                              <m:chr m:val="∑"/>
                              <m:ctrlPr>
                                <a:rPr lang="en-US" altLang="zh-CN" sz="2400" i="1">
                                  <a:latin typeface="Cambria Math" panose="02040503050406030204" pitchFamily="18" charset="0"/>
                                </a:rPr>
                              </m:ctrlPr>
                            </m:naryPr>
                            <m:sub>
                              <m:r>
                                <a:rPr lang="en-US" altLang="zh-CN" sz="2400" b="0" i="1" smtClean="0">
                                  <a:latin typeface="Cambria Math" panose="02040503050406030204" pitchFamily="18" charset="0"/>
                                </a:rPr>
                                <m:t>𝑗</m:t>
                              </m:r>
                              <m:r>
                                <a:rPr lang="en-US" altLang="zh-CN" sz="2400" i="1">
                                  <a:latin typeface="Cambria Math" panose="02040503050406030204" pitchFamily="18" charset="0"/>
                                </a:rPr>
                                <m:t>=1</m:t>
                              </m:r>
                            </m:sub>
                            <m:sup>
                              <m:r>
                                <a:rPr lang="en-US" altLang="zh-CN" sz="2400" b="0" i="1" smtClean="0">
                                  <a:latin typeface="Cambria Math" panose="02040503050406030204" pitchFamily="18" charset="0"/>
                                </a:rPr>
                                <m:t>𝑞</m:t>
                              </m:r>
                            </m:sup>
                            <m:e>
                              <m:sSub>
                                <m:sSubPr>
                                  <m:ctrlPr>
                                    <a:rPr lang="en-US" altLang="zh-CN" sz="2400" i="1">
                                      <a:latin typeface="Cambria Math" panose="02040503050406030204" pitchFamily="18" charset="0"/>
                                    </a:rPr>
                                  </m:ctrlPr>
                                </m:sSubPr>
                                <m:e>
                                  <m:r>
                                    <a:rPr lang="en-US" altLang="zh-CN" sz="2400" i="1" smtClean="0">
                                      <a:latin typeface="Cambria Math" panose="02040503050406030204" pitchFamily="18" charset="0"/>
                                      <a:ea typeface="Cambria Math" panose="02040503050406030204" pitchFamily="18" charset="0"/>
                                    </a:rPr>
                                    <m:t>𝜃</m:t>
                                  </m:r>
                                </m:e>
                                <m:sub>
                                  <m:r>
                                    <a:rPr lang="en-US" altLang="zh-CN" sz="2400" b="0" i="1" smtClean="0">
                                      <a:latin typeface="Cambria Math" panose="02040503050406030204" pitchFamily="18" charset="0"/>
                                      <a:ea typeface="Cambria Math" panose="02040503050406030204" pitchFamily="18" charset="0"/>
                                    </a:rPr>
                                    <m:t>𝑗</m:t>
                                  </m:r>
                                </m:sub>
                              </m:sSub>
                              <m:sSub>
                                <m:sSubPr>
                                  <m:ctrlPr>
                                    <a:rPr lang="en-US" sz="2400" i="1">
                                      <a:latin typeface="Cambria Math" panose="02040503050406030204" pitchFamily="18" charset="0"/>
                                    </a:rPr>
                                  </m:ctrlPr>
                                </m:sSubPr>
                                <m:e>
                                  <m:r>
                                    <a:rPr lang="en-US" altLang="zh-CN" sz="2400" b="0" i="1" smtClean="0">
                                      <a:latin typeface="Cambria Math" panose="02040503050406030204" pitchFamily="18" charset="0"/>
                                    </a:rPr>
                                    <m:t>𝑤</m:t>
                                  </m:r>
                                </m:e>
                                <m:sub>
                                  <m:r>
                                    <a:rPr lang="en-US" altLang="zh-CN" sz="2400" i="1">
                                      <a:latin typeface="Cambria Math" panose="02040503050406030204" pitchFamily="18" charset="0"/>
                                    </a:rPr>
                                    <m:t>𝑡</m:t>
                                  </m:r>
                                  <m:r>
                                    <a:rPr lang="en-US" altLang="zh-CN" sz="2400" i="1">
                                      <a:latin typeface="Cambria Math" panose="02040503050406030204" pitchFamily="18" charset="0"/>
                                    </a:rPr>
                                    <m:t>−</m:t>
                                  </m:r>
                                  <m:r>
                                    <a:rPr lang="en-US" altLang="zh-CN" sz="2400" b="0" i="1" smtClean="0">
                                      <a:latin typeface="Cambria Math" panose="02040503050406030204" pitchFamily="18" charset="0"/>
                                    </a:rPr>
                                    <m:t>𝑗</m:t>
                                  </m:r>
                                </m:sub>
                              </m:sSub>
                              <m:r>
                                <a:rPr lang="en-US" altLang="zh-CN" sz="2400" i="1">
                                  <a:latin typeface="Cambria Math" panose="02040503050406030204" pitchFamily="18" charset="0"/>
                                </a:rPr>
                                <m:t>+</m:t>
                              </m:r>
                            </m:e>
                          </m:nary>
                          <m:r>
                            <a:rPr lang="en-US" altLang="zh-CN" sz="2400" i="1">
                              <a:latin typeface="Cambria Math" panose="02040503050406030204" pitchFamily="18" charset="0"/>
                            </a:rPr>
                            <m:t>𝑤</m:t>
                          </m:r>
                        </m:e>
                        <m:sub>
                          <m:r>
                            <a:rPr lang="en-US" altLang="zh-CN" sz="2400" i="1">
                              <a:latin typeface="Cambria Math" panose="02040503050406030204" pitchFamily="18" charset="0"/>
                              <a:ea typeface="Cambria Math" panose="02040503050406030204" pitchFamily="18" charset="0"/>
                            </a:rPr>
                            <m:t>𝑡</m:t>
                          </m:r>
                        </m:sub>
                      </m:sSub>
                    </m:oMath>
                  </m:oMathPara>
                </a14:m>
                <a:endParaRPr lang="en-US" dirty="0"/>
              </a:p>
            </p:txBody>
          </p:sp>
        </mc:Choice>
        <mc:Fallback xmlns="">
          <p:sp>
            <p:nvSpPr>
              <p:cNvPr id="5" name="Rectangle 4">
                <a:extLst>
                  <a:ext uri="{FF2B5EF4-FFF2-40B4-BE49-F238E27FC236}">
                    <a16:creationId xmlns:a16="http://schemas.microsoft.com/office/drawing/2014/main" id="{50B9DBF4-2859-194A-BB0C-4AF1DA76B539}"/>
                  </a:ext>
                </a:extLst>
              </p:cNvPr>
              <p:cNvSpPr>
                <a:spLocks noRot="1" noChangeAspect="1" noMove="1" noResize="1" noEditPoints="1" noAdjustHandles="1" noChangeArrowheads="1" noChangeShapeType="1" noTextEdit="1"/>
              </p:cNvSpPr>
              <p:nvPr/>
            </p:nvSpPr>
            <p:spPr>
              <a:xfrm>
                <a:off x="3276600" y="2971800"/>
                <a:ext cx="4761688" cy="1142364"/>
              </a:xfrm>
              <a:prstGeom prst="rect">
                <a:avLst/>
              </a:prstGeom>
              <a:blipFill>
                <a:blip r:embed="rId4"/>
                <a:stretch>
                  <a:fillRect/>
                </a:stretch>
              </a:blipFill>
            </p:spPr>
            <p:txBody>
              <a:bodyPr/>
              <a:lstStyle/>
              <a:p>
                <a:r>
                  <a:rPr lang="en-US">
                    <a:noFill/>
                  </a:rPr>
                  <a:t> </a:t>
                </a:r>
              </a:p>
            </p:txBody>
          </p:sp>
        </mc:Fallback>
      </mc:AlternateContent>
      <p:sp>
        <p:nvSpPr>
          <p:cNvPr id="6" name="Left Bracket 5">
            <a:extLst>
              <a:ext uri="{FF2B5EF4-FFF2-40B4-BE49-F238E27FC236}">
                <a16:creationId xmlns:a16="http://schemas.microsoft.com/office/drawing/2014/main" id="{A7646689-1720-004D-A044-1C3D827BDC6F}"/>
              </a:ext>
            </a:extLst>
          </p:cNvPr>
          <p:cNvSpPr/>
          <p:nvPr/>
        </p:nvSpPr>
        <p:spPr>
          <a:xfrm rot="16200000">
            <a:off x="4782763" y="3494283"/>
            <a:ext cx="150813" cy="1347903"/>
          </a:xfrm>
          <a:prstGeom prst="lef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TextBox 6">
            <a:extLst>
              <a:ext uri="{FF2B5EF4-FFF2-40B4-BE49-F238E27FC236}">
                <a16:creationId xmlns:a16="http://schemas.microsoft.com/office/drawing/2014/main" id="{7C4E7B97-A002-DA43-9189-ADE4D6E8AFC1}"/>
              </a:ext>
            </a:extLst>
          </p:cNvPr>
          <p:cNvSpPr txBox="1"/>
          <p:nvPr/>
        </p:nvSpPr>
        <p:spPr>
          <a:xfrm>
            <a:off x="4400179" y="4386563"/>
            <a:ext cx="1091966" cy="369332"/>
          </a:xfrm>
          <a:prstGeom prst="rect">
            <a:avLst/>
          </a:prstGeom>
          <a:noFill/>
        </p:spPr>
        <p:txBody>
          <a:bodyPr wrap="none" rtlCol="0">
            <a:spAutoFit/>
          </a:bodyPr>
          <a:lstStyle/>
          <a:p>
            <a:r>
              <a:rPr lang="en-US" altLang="zh-CN" dirty="0"/>
              <a:t>AR</a:t>
            </a:r>
            <a:r>
              <a:rPr lang="zh-CN" altLang="en-US" dirty="0"/>
              <a:t> </a:t>
            </a:r>
            <a:r>
              <a:rPr lang="en-US" altLang="zh-CN" dirty="0"/>
              <a:t>model</a:t>
            </a:r>
            <a:endParaRPr lang="en-US" dirty="0"/>
          </a:p>
        </p:txBody>
      </p:sp>
      <p:sp>
        <p:nvSpPr>
          <p:cNvPr id="8" name="Left Bracket 7">
            <a:extLst>
              <a:ext uri="{FF2B5EF4-FFF2-40B4-BE49-F238E27FC236}">
                <a16:creationId xmlns:a16="http://schemas.microsoft.com/office/drawing/2014/main" id="{1B66A397-79D2-2C44-BD74-2B3EF0874F54}"/>
              </a:ext>
            </a:extLst>
          </p:cNvPr>
          <p:cNvSpPr/>
          <p:nvPr/>
        </p:nvSpPr>
        <p:spPr>
          <a:xfrm rot="16200000">
            <a:off x="6883774" y="3099475"/>
            <a:ext cx="150817" cy="2158214"/>
          </a:xfrm>
          <a:prstGeom prst="lef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TextBox 8">
            <a:extLst>
              <a:ext uri="{FF2B5EF4-FFF2-40B4-BE49-F238E27FC236}">
                <a16:creationId xmlns:a16="http://schemas.microsoft.com/office/drawing/2014/main" id="{E22D3FF3-3AE5-724B-81E5-2975F87C62D7}"/>
              </a:ext>
            </a:extLst>
          </p:cNvPr>
          <p:cNvSpPr txBox="1"/>
          <p:nvPr/>
        </p:nvSpPr>
        <p:spPr>
          <a:xfrm>
            <a:off x="6369457" y="4386563"/>
            <a:ext cx="1164101" cy="369332"/>
          </a:xfrm>
          <a:prstGeom prst="rect">
            <a:avLst/>
          </a:prstGeom>
          <a:noFill/>
        </p:spPr>
        <p:txBody>
          <a:bodyPr wrap="none" rtlCol="0">
            <a:spAutoFit/>
          </a:bodyPr>
          <a:lstStyle/>
          <a:p>
            <a:r>
              <a:rPr lang="en-US" altLang="zh-CN" dirty="0"/>
              <a:t>MA</a:t>
            </a:r>
            <a:r>
              <a:rPr lang="zh-CN" altLang="en-US" dirty="0"/>
              <a:t> </a:t>
            </a:r>
            <a:r>
              <a:rPr lang="en-US" altLang="zh-CN" dirty="0"/>
              <a:t>model</a:t>
            </a:r>
            <a:endParaRPr lang="en-US" dirty="0"/>
          </a:p>
        </p:txBody>
      </p:sp>
    </p:spTree>
    <p:extLst>
      <p:ext uri="{BB962C8B-B14F-4D97-AF65-F5344CB8AC3E}">
        <p14:creationId xmlns:p14="http://schemas.microsoft.com/office/powerpoint/2010/main" val="15142860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7" grpId="0"/>
      <p:bldP spid="8" grpId="0" animBg="1"/>
      <p:bldP spid="9" grpId="0"/>
    </p:bld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013DAD-F7CD-42AD-9BD1-D1960BABEAAE}"/>
              </a:ext>
            </a:extLst>
          </p:cNvPr>
          <p:cNvSpPr>
            <a:spLocks noGrp="1"/>
          </p:cNvSpPr>
          <p:nvPr>
            <p:ph type="title"/>
          </p:nvPr>
        </p:nvSpPr>
        <p:spPr/>
        <p:txBody>
          <a:bodyPr/>
          <a:lstStyle/>
          <a:p>
            <a:r>
              <a:rPr lang="en-US" dirty="0"/>
              <a:t>Autoregressive Model</a:t>
            </a:r>
            <a:r>
              <a:rPr lang="zh-CN" altLang="en-US" dirty="0"/>
              <a:t> </a:t>
            </a:r>
            <a:r>
              <a:rPr lang="en-US" altLang="zh-CN" dirty="0"/>
              <a:t>Moving</a:t>
            </a:r>
            <a:r>
              <a:rPr lang="zh-CN" altLang="en-US" dirty="0"/>
              <a:t> </a:t>
            </a:r>
            <a:r>
              <a:rPr lang="en-US" altLang="zh-CN" dirty="0"/>
              <a:t>Average</a:t>
            </a:r>
            <a:r>
              <a:rPr lang="zh-CN" altLang="en-US" dirty="0"/>
              <a:t> </a:t>
            </a:r>
            <a:r>
              <a:rPr lang="en-US" altLang="zh-CN" dirty="0"/>
              <a:t>(ARMA)</a:t>
            </a:r>
            <a:endParaRPr lang="en-US" dirty="0"/>
          </a:p>
        </p:txBody>
      </p:sp>
      <p:sp>
        <p:nvSpPr>
          <p:cNvPr id="3" name="Content Placeholder 2">
            <a:extLst>
              <a:ext uri="{FF2B5EF4-FFF2-40B4-BE49-F238E27FC236}">
                <a16:creationId xmlns:a16="http://schemas.microsoft.com/office/drawing/2014/main" id="{0767593E-4959-429D-9AD4-7FBD14AC545E}"/>
              </a:ext>
            </a:extLst>
          </p:cNvPr>
          <p:cNvSpPr>
            <a:spLocks noGrp="1"/>
          </p:cNvSpPr>
          <p:nvPr>
            <p:ph idx="1"/>
          </p:nvPr>
        </p:nvSpPr>
        <p:spPr/>
        <p:txBody>
          <a:bodyPr>
            <a:normAutofit fontScale="92500"/>
          </a:bodyPr>
          <a:lstStyle/>
          <a:p>
            <a:r>
              <a:rPr lang="en-US" altLang="zh-CN" sz="3900" dirty="0"/>
              <a:t>More</a:t>
            </a:r>
            <a:r>
              <a:rPr lang="zh-CN" altLang="en-US" sz="3900" dirty="0"/>
              <a:t> </a:t>
            </a:r>
            <a:r>
              <a:rPr lang="en-US" altLang="zh-CN" sz="3900" dirty="0"/>
              <a:t>about</a:t>
            </a:r>
            <a:r>
              <a:rPr lang="zh-CN" altLang="en-US" sz="3900" dirty="0"/>
              <a:t> </a:t>
            </a:r>
            <a:r>
              <a:rPr lang="en-US" altLang="zh-CN" sz="3900" dirty="0"/>
              <a:t>AR</a:t>
            </a:r>
            <a:r>
              <a:rPr lang="zh-CN" altLang="en-US" sz="3900" dirty="0"/>
              <a:t> </a:t>
            </a:r>
            <a:r>
              <a:rPr lang="en-US" altLang="zh-CN" sz="3900" dirty="0"/>
              <a:t>–</a:t>
            </a:r>
            <a:r>
              <a:rPr lang="zh-CN" altLang="en-US" sz="3900" dirty="0"/>
              <a:t> </a:t>
            </a:r>
            <a:r>
              <a:rPr lang="en-US" altLang="zh-CN" sz="3900" dirty="0"/>
              <a:t>from</a:t>
            </a:r>
            <a:r>
              <a:rPr lang="zh-CN" altLang="en-US" sz="3900" dirty="0"/>
              <a:t> </a:t>
            </a:r>
            <a:r>
              <a:rPr lang="en-US" altLang="zh-CN" sz="3900" dirty="0"/>
              <a:t>AR</a:t>
            </a:r>
            <a:r>
              <a:rPr lang="zh-CN" altLang="en-US" sz="3900" dirty="0"/>
              <a:t> </a:t>
            </a:r>
            <a:r>
              <a:rPr lang="en-US" altLang="zh-CN" sz="3900" dirty="0"/>
              <a:t>to</a:t>
            </a:r>
            <a:r>
              <a:rPr lang="zh-CN" altLang="en-US" sz="3900" dirty="0"/>
              <a:t> </a:t>
            </a:r>
            <a:r>
              <a:rPr lang="en-US" altLang="zh-CN" sz="3900" dirty="0"/>
              <a:t>ARIMA</a:t>
            </a:r>
            <a:r>
              <a:rPr lang="zh-CN" altLang="en-US" sz="3900" dirty="0"/>
              <a:t>：</a:t>
            </a:r>
            <a:endParaRPr lang="en-US" altLang="zh-CN" sz="3900" dirty="0"/>
          </a:p>
          <a:p>
            <a:pPr lvl="1"/>
            <a:r>
              <a:rPr lang="en-US" altLang="zh-CN" dirty="0"/>
              <a:t>If</a:t>
            </a:r>
            <a:r>
              <a:rPr lang="zh-CN" altLang="en-US" dirty="0"/>
              <a:t> </a:t>
            </a:r>
            <a:r>
              <a:rPr lang="en-US" altLang="zh-CN" dirty="0"/>
              <a:t>further</a:t>
            </a:r>
            <a:r>
              <a:rPr lang="zh-CN" altLang="en-US" dirty="0"/>
              <a:t> </a:t>
            </a:r>
            <a:r>
              <a:rPr lang="en-US" altLang="zh-CN" dirty="0"/>
              <a:t>combine</a:t>
            </a:r>
            <a:r>
              <a:rPr lang="zh-CN" altLang="en-US" dirty="0"/>
              <a:t> </a:t>
            </a:r>
            <a:r>
              <a:rPr lang="en-US" altLang="zh-CN" dirty="0"/>
              <a:t>ARMA</a:t>
            </a:r>
            <a:r>
              <a:rPr lang="zh-CN" altLang="en-US" dirty="0"/>
              <a:t> </a:t>
            </a:r>
            <a:r>
              <a:rPr lang="en-US" altLang="zh-CN" dirty="0"/>
              <a:t>with</a:t>
            </a:r>
            <a:r>
              <a:rPr lang="zh-CN" altLang="en-US" dirty="0"/>
              <a:t> </a:t>
            </a:r>
            <a:r>
              <a:rPr lang="en-US" altLang="zh-CN" dirty="0"/>
              <a:t>differencing</a:t>
            </a:r>
            <a:r>
              <a:rPr lang="zh-CN" altLang="en-US" dirty="0"/>
              <a:t> </a:t>
            </a:r>
            <a:r>
              <a:rPr lang="en-US" altLang="zh-CN" dirty="0"/>
              <a:t>operations</a:t>
            </a:r>
            <a:r>
              <a:rPr lang="zh-CN" altLang="en-US" dirty="0"/>
              <a:t> </a:t>
            </a:r>
            <a:r>
              <a:rPr lang="en-US" altLang="zh-CN" dirty="0"/>
              <a:t>as</a:t>
            </a:r>
            <a:r>
              <a:rPr lang="zh-CN" altLang="en-US" dirty="0"/>
              <a:t> </a:t>
            </a:r>
            <a:r>
              <a:rPr lang="en-US" altLang="zh-CN" dirty="0"/>
              <a:t>a</a:t>
            </a:r>
            <a:r>
              <a:rPr lang="zh-CN" altLang="en-US" dirty="0"/>
              <a:t> </a:t>
            </a:r>
            <a:r>
              <a:rPr lang="en-US" altLang="zh-CN" dirty="0"/>
              <a:t>whole,</a:t>
            </a:r>
            <a:r>
              <a:rPr lang="zh-CN" altLang="en-US" dirty="0"/>
              <a:t> </a:t>
            </a:r>
            <a:r>
              <a:rPr lang="en-US" altLang="zh-CN" dirty="0"/>
              <a:t>we</a:t>
            </a:r>
            <a:r>
              <a:rPr lang="zh-CN" altLang="en-US" dirty="0"/>
              <a:t> </a:t>
            </a:r>
            <a:r>
              <a:rPr lang="en-US" altLang="zh-CN" dirty="0"/>
              <a:t>get</a:t>
            </a:r>
            <a:r>
              <a:rPr lang="zh-CN" altLang="en-US" dirty="0"/>
              <a:t> </a:t>
            </a:r>
            <a:r>
              <a:rPr lang="en-US" altLang="zh-CN" dirty="0"/>
              <a:t>the</a:t>
            </a:r>
            <a:r>
              <a:rPr lang="zh-CN" altLang="en-US" dirty="0"/>
              <a:t> </a:t>
            </a:r>
            <a:r>
              <a:rPr lang="en-US" altLang="zh-CN" dirty="0"/>
              <a:t>ARIMA</a:t>
            </a:r>
            <a:r>
              <a:rPr lang="zh-CN" altLang="en-US" dirty="0"/>
              <a:t> </a:t>
            </a:r>
            <a:r>
              <a:rPr lang="en-US" altLang="zh-CN" dirty="0"/>
              <a:t>model,</a:t>
            </a:r>
            <a:r>
              <a:rPr lang="zh-CN" altLang="en-US" dirty="0"/>
              <a:t> </a:t>
            </a:r>
            <a:r>
              <a:rPr lang="en-US" altLang="zh-CN" dirty="0"/>
              <a:t>which</a:t>
            </a:r>
            <a:r>
              <a:rPr lang="zh-CN" altLang="en-US" dirty="0"/>
              <a:t> </a:t>
            </a:r>
            <a:r>
              <a:rPr lang="en-US" altLang="zh-CN" dirty="0"/>
              <a:t>is</a:t>
            </a:r>
            <a:r>
              <a:rPr lang="zh-CN" altLang="en-US" dirty="0"/>
              <a:t> </a:t>
            </a:r>
            <a:r>
              <a:rPr lang="en-US" altLang="zh-CN" dirty="0"/>
              <a:t>short</a:t>
            </a:r>
            <a:r>
              <a:rPr lang="zh-CN" altLang="en-US" dirty="0"/>
              <a:t> </a:t>
            </a:r>
            <a:r>
              <a:rPr lang="en-US" altLang="zh-CN" dirty="0"/>
              <a:t>for</a:t>
            </a:r>
            <a:r>
              <a:rPr lang="zh-CN" altLang="en-US" dirty="0"/>
              <a:t> </a:t>
            </a:r>
            <a:r>
              <a:rPr lang="en-US" b="1" dirty="0"/>
              <a:t>A</a:t>
            </a:r>
            <a:r>
              <a:rPr lang="en-US" dirty="0"/>
              <a:t>uto-</a:t>
            </a:r>
            <a:r>
              <a:rPr lang="en-US" b="1" dirty="0"/>
              <a:t>R</a:t>
            </a:r>
            <a:r>
              <a:rPr lang="en-US" dirty="0"/>
              <a:t>egressive </a:t>
            </a:r>
            <a:r>
              <a:rPr lang="en-US" b="1" dirty="0"/>
              <a:t>I</a:t>
            </a:r>
            <a:r>
              <a:rPr lang="en-US" dirty="0"/>
              <a:t>ntegrated </a:t>
            </a:r>
            <a:r>
              <a:rPr lang="en-US" b="1" dirty="0"/>
              <a:t>M</a:t>
            </a:r>
            <a:r>
              <a:rPr lang="en-US" dirty="0"/>
              <a:t>oving </a:t>
            </a:r>
            <a:r>
              <a:rPr lang="en-US" b="1" dirty="0"/>
              <a:t>A</a:t>
            </a:r>
            <a:r>
              <a:rPr lang="en-US" dirty="0"/>
              <a:t>verage</a:t>
            </a:r>
            <a:r>
              <a:rPr lang="en-US" altLang="zh-CN" dirty="0"/>
              <a:t>.</a:t>
            </a:r>
          </a:p>
          <a:p>
            <a:pPr lvl="1"/>
            <a:r>
              <a:rPr lang="en-US" altLang="zh-CN" sz="3500" dirty="0"/>
              <a:t>A</a:t>
            </a:r>
            <a:r>
              <a:rPr lang="zh-CN" altLang="en-US" sz="3500" dirty="0"/>
              <a:t> </a:t>
            </a:r>
            <a:r>
              <a:rPr lang="en-US" altLang="zh-CN" sz="3500" dirty="0"/>
              <a:t>standard</a:t>
            </a:r>
            <a:r>
              <a:rPr lang="zh-CN" altLang="en-US" sz="3500" dirty="0"/>
              <a:t> </a:t>
            </a:r>
            <a:r>
              <a:rPr lang="en-US" altLang="zh-CN" sz="3500" dirty="0"/>
              <a:t>notation</a:t>
            </a:r>
            <a:r>
              <a:rPr lang="zh-CN" altLang="en-US" sz="3500" dirty="0"/>
              <a:t> </a:t>
            </a:r>
            <a:r>
              <a:rPr lang="en-US" altLang="zh-CN" sz="3500" dirty="0"/>
              <a:t>is</a:t>
            </a:r>
            <a:r>
              <a:rPr lang="zh-CN" altLang="en-US" sz="3500" dirty="0"/>
              <a:t> </a:t>
            </a:r>
            <a:r>
              <a:rPr lang="en-US" altLang="zh-CN" sz="3500" dirty="0"/>
              <a:t>ARIMA(</a:t>
            </a:r>
            <a:r>
              <a:rPr lang="en-US" altLang="zh-CN" sz="3500" dirty="0" err="1"/>
              <a:t>p,d,q</a:t>
            </a:r>
            <a:r>
              <a:rPr lang="en-US" altLang="zh-CN" sz="3500" dirty="0"/>
              <a:t>)</a:t>
            </a:r>
            <a:r>
              <a:rPr lang="zh-CN" altLang="en-US" sz="3500" dirty="0"/>
              <a:t> </a:t>
            </a:r>
            <a:r>
              <a:rPr lang="en-US" sz="3500" dirty="0"/>
              <a:t>where the parameters are substituted with integer values to quickly indicate the specific ARIMA model being used.</a:t>
            </a:r>
          </a:p>
          <a:p>
            <a:pPr lvl="2"/>
            <a:r>
              <a:rPr lang="en-US" sz="2400" dirty="0"/>
              <a:t>– p</a:t>
            </a:r>
            <a:r>
              <a:rPr lang="en-US" altLang="zh-CN" sz="2400" dirty="0"/>
              <a:t>:</a:t>
            </a:r>
            <a:r>
              <a:rPr lang="en-US" sz="2400" dirty="0"/>
              <a:t> The number of lag observations included in the model, also called the lag order. </a:t>
            </a:r>
          </a:p>
          <a:p>
            <a:pPr lvl="2"/>
            <a:r>
              <a:rPr lang="en-US" sz="2400" dirty="0"/>
              <a:t>– d</a:t>
            </a:r>
            <a:r>
              <a:rPr lang="en-US" altLang="zh-CN" sz="2400" dirty="0"/>
              <a:t>:</a:t>
            </a:r>
            <a:r>
              <a:rPr lang="en-US" sz="2400" dirty="0"/>
              <a:t> The number of times that the raw observations are differenced, also called the degree of differencing.</a:t>
            </a:r>
          </a:p>
          <a:p>
            <a:pPr lvl="2"/>
            <a:r>
              <a:rPr lang="en-US" sz="2400" dirty="0"/>
              <a:t> – q</a:t>
            </a:r>
            <a:r>
              <a:rPr lang="en-US" altLang="zh-CN" sz="2400" dirty="0"/>
              <a:t>:</a:t>
            </a:r>
            <a:r>
              <a:rPr lang="en-US" sz="2400" dirty="0"/>
              <a:t> The size of the moving average window, also called the order of moving average.</a:t>
            </a:r>
          </a:p>
          <a:p>
            <a:pPr marL="274320" lvl="1" indent="0">
              <a:buNone/>
            </a:pPr>
            <a:endParaRPr lang="en-US" sz="2800" dirty="0"/>
          </a:p>
          <a:p>
            <a:pPr lvl="1"/>
            <a:endParaRPr lang="en-US" sz="2800" dirty="0"/>
          </a:p>
          <a:p>
            <a:pPr lvl="1"/>
            <a:endParaRPr lang="en-US" sz="2800" dirty="0"/>
          </a:p>
          <a:p>
            <a:pPr lvl="1"/>
            <a:endParaRPr lang="en-US" sz="2800" dirty="0"/>
          </a:p>
          <a:p>
            <a:pPr lvl="1"/>
            <a:endParaRPr lang="en-US" altLang="zh-CN" dirty="0"/>
          </a:p>
          <a:p>
            <a:pPr lvl="2"/>
            <a:endParaRPr lang="en-US" dirty="0"/>
          </a:p>
        </p:txBody>
      </p:sp>
      <p:sp>
        <p:nvSpPr>
          <p:cNvPr id="4" name="Slide Number Placeholder 3">
            <a:extLst>
              <a:ext uri="{FF2B5EF4-FFF2-40B4-BE49-F238E27FC236}">
                <a16:creationId xmlns:a16="http://schemas.microsoft.com/office/drawing/2014/main" id="{3F685143-9B84-41AE-8FFC-12D16452E50C}"/>
              </a:ext>
            </a:extLst>
          </p:cNvPr>
          <p:cNvSpPr>
            <a:spLocks noGrp="1"/>
          </p:cNvSpPr>
          <p:nvPr>
            <p:ph type="sldNum" sz="quarter" idx="12"/>
          </p:nvPr>
        </p:nvSpPr>
        <p:spPr/>
        <p:txBody>
          <a:bodyPr/>
          <a:lstStyle/>
          <a:p>
            <a:fld id="{F9913601-2E22-4589-A394-4D3650FFD697}" type="slidenum">
              <a:rPr lang="en-US" smtClean="0">
                <a:solidFill>
                  <a:prstClr val="black"/>
                </a:solidFill>
              </a:rPr>
              <a:pPr/>
              <a:t>43</a:t>
            </a:fld>
            <a:endParaRPr lang="en-US" dirty="0">
              <a:solidFill>
                <a:prstClr val="black"/>
              </a:solidFill>
            </a:endParaRPr>
          </a:p>
        </p:txBody>
      </p:sp>
    </p:spTree>
    <p:extLst>
      <p:ext uri="{BB962C8B-B14F-4D97-AF65-F5344CB8AC3E}">
        <p14:creationId xmlns:p14="http://schemas.microsoft.com/office/powerpoint/2010/main" val="4006480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013DAD-F7CD-42AD-9BD1-D1960BABEAAE}"/>
              </a:ext>
            </a:extLst>
          </p:cNvPr>
          <p:cNvSpPr>
            <a:spLocks noGrp="1"/>
          </p:cNvSpPr>
          <p:nvPr>
            <p:ph type="title"/>
          </p:nvPr>
        </p:nvSpPr>
        <p:spPr/>
        <p:txBody>
          <a:bodyPr/>
          <a:lstStyle/>
          <a:p>
            <a:r>
              <a:rPr lang="en-US" dirty="0"/>
              <a:t>Autoregressive Model</a:t>
            </a:r>
            <a:r>
              <a:rPr lang="zh-CN" altLang="en-US" dirty="0"/>
              <a:t> </a:t>
            </a:r>
            <a:r>
              <a:rPr lang="en-US" altLang="zh-CN" dirty="0"/>
              <a:t>Moving</a:t>
            </a:r>
            <a:r>
              <a:rPr lang="zh-CN" altLang="en-US" dirty="0"/>
              <a:t> </a:t>
            </a:r>
            <a:r>
              <a:rPr lang="en-US" altLang="zh-CN" dirty="0"/>
              <a:t>Average</a:t>
            </a:r>
            <a:r>
              <a:rPr lang="zh-CN" altLang="en-US" dirty="0"/>
              <a:t> </a:t>
            </a:r>
            <a:r>
              <a:rPr lang="en-US" altLang="zh-CN" dirty="0"/>
              <a:t>(ARMA)</a:t>
            </a:r>
            <a:endParaRPr lang="en-US" dirty="0"/>
          </a:p>
        </p:txBody>
      </p:sp>
      <p:sp>
        <p:nvSpPr>
          <p:cNvPr id="3" name="Content Placeholder 2">
            <a:extLst>
              <a:ext uri="{FF2B5EF4-FFF2-40B4-BE49-F238E27FC236}">
                <a16:creationId xmlns:a16="http://schemas.microsoft.com/office/drawing/2014/main" id="{0767593E-4959-429D-9AD4-7FBD14AC545E}"/>
              </a:ext>
            </a:extLst>
          </p:cNvPr>
          <p:cNvSpPr>
            <a:spLocks noGrp="1"/>
          </p:cNvSpPr>
          <p:nvPr>
            <p:ph idx="1"/>
          </p:nvPr>
        </p:nvSpPr>
        <p:spPr/>
        <p:txBody>
          <a:bodyPr>
            <a:normAutofit/>
          </a:bodyPr>
          <a:lstStyle/>
          <a:p>
            <a:r>
              <a:rPr lang="en-US" altLang="zh-CN" dirty="0"/>
              <a:t>More</a:t>
            </a:r>
            <a:r>
              <a:rPr lang="zh-CN" altLang="en-US" dirty="0"/>
              <a:t> </a:t>
            </a:r>
            <a:r>
              <a:rPr lang="en-US" altLang="zh-CN" dirty="0"/>
              <a:t>about</a:t>
            </a:r>
            <a:r>
              <a:rPr lang="zh-CN" altLang="en-US" dirty="0"/>
              <a:t> </a:t>
            </a:r>
            <a:r>
              <a:rPr lang="en-US" altLang="zh-CN" dirty="0"/>
              <a:t>AR</a:t>
            </a:r>
            <a:r>
              <a:rPr lang="zh-CN" altLang="en-US" dirty="0"/>
              <a:t> </a:t>
            </a:r>
            <a:r>
              <a:rPr lang="en-US" altLang="zh-CN" dirty="0"/>
              <a:t>–</a:t>
            </a:r>
            <a:r>
              <a:rPr lang="zh-CN" altLang="en-US" dirty="0"/>
              <a:t> </a:t>
            </a:r>
            <a:r>
              <a:rPr lang="en-US" altLang="zh-CN" dirty="0"/>
              <a:t>from</a:t>
            </a:r>
            <a:r>
              <a:rPr lang="zh-CN" altLang="en-US" dirty="0"/>
              <a:t> </a:t>
            </a:r>
            <a:r>
              <a:rPr lang="en-US" altLang="zh-CN" dirty="0"/>
              <a:t>AR</a:t>
            </a:r>
            <a:r>
              <a:rPr lang="zh-CN" altLang="en-US" dirty="0"/>
              <a:t> </a:t>
            </a:r>
            <a:r>
              <a:rPr lang="en-US" altLang="zh-CN" dirty="0"/>
              <a:t>to</a:t>
            </a:r>
            <a:r>
              <a:rPr lang="zh-CN" altLang="en-US" dirty="0"/>
              <a:t> </a:t>
            </a:r>
            <a:r>
              <a:rPr lang="en-US" altLang="zh-CN" dirty="0"/>
              <a:t>ARIMA</a:t>
            </a:r>
            <a:r>
              <a:rPr lang="zh-CN" altLang="en-US" dirty="0"/>
              <a:t>：</a:t>
            </a:r>
            <a:endParaRPr lang="en-US" altLang="zh-CN" dirty="0"/>
          </a:p>
          <a:p>
            <a:pPr lvl="1"/>
            <a:r>
              <a:rPr lang="en-US" dirty="0"/>
              <a:t>A value of 0 can be used for a parameter, which indicates to not use that element of the model.</a:t>
            </a:r>
          </a:p>
          <a:p>
            <a:pPr lvl="1"/>
            <a:r>
              <a:rPr lang="en-US" altLang="zh-CN" dirty="0"/>
              <a:t>More</a:t>
            </a:r>
            <a:r>
              <a:rPr lang="zh-CN" altLang="en-US" dirty="0"/>
              <a:t> </a:t>
            </a:r>
            <a:r>
              <a:rPr lang="en-US" altLang="zh-CN" dirty="0"/>
              <a:t>details</a:t>
            </a:r>
            <a:r>
              <a:rPr lang="zh-CN" altLang="en-US" dirty="0"/>
              <a:t> </a:t>
            </a:r>
            <a:r>
              <a:rPr lang="en-US" altLang="zh-CN" dirty="0"/>
              <a:t>can</a:t>
            </a:r>
            <a:r>
              <a:rPr lang="zh-CN" altLang="en-US" dirty="0"/>
              <a:t> </a:t>
            </a:r>
            <a:r>
              <a:rPr lang="en-US" altLang="zh-CN" dirty="0"/>
              <a:t>be</a:t>
            </a:r>
            <a:r>
              <a:rPr lang="zh-CN" altLang="en-US" dirty="0"/>
              <a:t> </a:t>
            </a:r>
            <a:r>
              <a:rPr lang="en-US" altLang="zh-CN" dirty="0"/>
              <a:t>found</a:t>
            </a:r>
            <a:r>
              <a:rPr lang="zh-CN" altLang="en-US" dirty="0"/>
              <a:t> </a:t>
            </a:r>
            <a:r>
              <a:rPr lang="en-US" altLang="zh-CN" dirty="0">
                <a:hlinkClick r:id="rId3"/>
              </a:rPr>
              <a:t>here</a:t>
            </a:r>
            <a:r>
              <a:rPr lang="en-US" altLang="zh-CN" dirty="0"/>
              <a:t>.</a:t>
            </a:r>
            <a:endParaRPr lang="en-US" dirty="0"/>
          </a:p>
          <a:p>
            <a:pPr lvl="1"/>
            <a:endParaRPr lang="en-US" sz="2800" dirty="0"/>
          </a:p>
          <a:p>
            <a:pPr lvl="1"/>
            <a:endParaRPr lang="en-US" sz="2800" dirty="0"/>
          </a:p>
          <a:p>
            <a:pPr lvl="1"/>
            <a:endParaRPr lang="en-US" sz="2800" dirty="0"/>
          </a:p>
          <a:p>
            <a:pPr lvl="1"/>
            <a:endParaRPr lang="en-US" sz="2800" dirty="0"/>
          </a:p>
          <a:p>
            <a:pPr lvl="1"/>
            <a:endParaRPr lang="en-US" altLang="zh-CN" dirty="0"/>
          </a:p>
          <a:p>
            <a:pPr lvl="2"/>
            <a:endParaRPr lang="en-US" dirty="0"/>
          </a:p>
        </p:txBody>
      </p:sp>
      <p:sp>
        <p:nvSpPr>
          <p:cNvPr id="4" name="Slide Number Placeholder 3">
            <a:extLst>
              <a:ext uri="{FF2B5EF4-FFF2-40B4-BE49-F238E27FC236}">
                <a16:creationId xmlns:a16="http://schemas.microsoft.com/office/drawing/2014/main" id="{3F685143-9B84-41AE-8FFC-12D16452E50C}"/>
              </a:ext>
            </a:extLst>
          </p:cNvPr>
          <p:cNvSpPr>
            <a:spLocks noGrp="1"/>
          </p:cNvSpPr>
          <p:nvPr>
            <p:ph type="sldNum" sz="quarter" idx="12"/>
          </p:nvPr>
        </p:nvSpPr>
        <p:spPr/>
        <p:txBody>
          <a:bodyPr/>
          <a:lstStyle/>
          <a:p>
            <a:fld id="{F9913601-2E22-4589-A394-4D3650FFD697}" type="slidenum">
              <a:rPr lang="en-US" smtClean="0">
                <a:solidFill>
                  <a:prstClr val="black"/>
                </a:solidFill>
              </a:rPr>
              <a:pPr/>
              <a:t>44</a:t>
            </a:fld>
            <a:endParaRPr lang="en-US" dirty="0">
              <a:solidFill>
                <a:prstClr val="black"/>
              </a:solidFill>
            </a:endParaRPr>
          </a:p>
        </p:txBody>
      </p:sp>
    </p:spTree>
    <p:extLst>
      <p:ext uri="{BB962C8B-B14F-4D97-AF65-F5344CB8AC3E}">
        <p14:creationId xmlns:p14="http://schemas.microsoft.com/office/powerpoint/2010/main" val="407992586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E322529-4FD0-C3CD-4199-065315F9620F}"/>
              </a:ext>
            </a:extLst>
          </p:cNvPr>
          <p:cNvPicPr>
            <a:picLocks/>
          </p:cNvPicPr>
          <p:nvPr>
            <p:custDataLst>
              <p:tags r:id="rId2"/>
            </p:custDataLst>
          </p:nvPr>
        </p:nvPicPr>
        <p:blipFill>
          <a:blip r:embed="rId9"/>
          <a:stretch>
            <a:fillRect/>
          </a:stretch>
        </p:blipFill>
        <p:spPr>
          <a:xfrm>
            <a:off x="3901440" y="617220"/>
            <a:ext cx="1036320" cy="450799"/>
          </a:xfrm>
          <a:prstGeom prst="rect">
            <a:avLst/>
          </a:prstGeom>
        </p:spPr>
      </p:pic>
      <p:pic>
        <p:nvPicPr>
          <p:cNvPr id="5" name="Picture 4">
            <a:extLst>
              <a:ext uri="{FF2B5EF4-FFF2-40B4-BE49-F238E27FC236}">
                <a16:creationId xmlns:a16="http://schemas.microsoft.com/office/drawing/2014/main" id="{3D0A2D20-E22F-4801-AABE-713AEE1AE7E2}"/>
              </a:ext>
            </a:extLst>
          </p:cNvPr>
          <p:cNvPicPr>
            <a:picLocks/>
          </p:cNvPicPr>
          <p:nvPr>
            <p:custDataLst>
              <p:tags r:id="rId3"/>
            </p:custDataLst>
          </p:nvPr>
        </p:nvPicPr>
        <p:blipFill>
          <a:blip r:embed="rId10"/>
          <a:stretch>
            <a:fillRect/>
          </a:stretch>
        </p:blipFill>
        <p:spPr>
          <a:xfrm>
            <a:off x="1158240" y="2270760"/>
            <a:ext cx="2316480" cy="2316480"/>
          </a:xfrm>
          <a:prstGeom prst="rect">
            <a:avLst/>
          </a:prstGeom>
        </p:spPr>
      </p:pic>
      <p:sp>
        <p:nvSpPr>
          <p:cNvPr id="6" name="Rectangle 5">
            <a:extLst>
              <a:ext uri="{FF2B5EF4-FFF2-40B4-BE49-F238E27FC236}">
                <a16:creationId xmlns:a16="http://schemas.microsoft.com/office/drawing/2014/main" id="{CF0E7F91-A87D-1DD2-5A27-4A88F87450B3}"/>
              </a:ext>
            </a:extLst>
          </p:cNvPr>
          <p:cNvSpPr/>
          <p:nvPr>
            <p:custDataLst>
              <p:tags r:id="rId4"/>
            </p:custDataLst>
          </p:nvPr>
        </p:nvSpPr>
        <p:spPr>
          <a:xfrm>
            <a:off x="3901440" y="2571750"/>
            <a:ext cx="7315199" cy="1714500"/>
          </a:xfrm>
          <a:prstGeom prst="rect">
            <a:avLst/>
          </a:prstGeom>
          <a:noFill/>
          <a:ln w="26425" cap="flat" cmpd="sng" algn="ctr">
            <a:solidFill>
              <a:srgbClr val="FFFFFF"/>
            </a:solidFill>
            <a:prstDash val="solid"/>
          </a:ln>
          <a:effectLst/>
          <a:extLst>
            <a:ext uri="{909E8E84-426E-40DD-AFC4-6F175D3DCCD1}">
              <a14:hiddenFill xmlns:a14="http://schemas.microsoft.com/office/drawing/2010/main">
                <a:solidFill>
                  <a:schemeClr val="accent1"/>
                </a:solidFill>
              </a14:hiddenFill>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3600" b="1">
                <a:solidFill>
                  <a:srgbClr val="5B5B5B"/>
                </a:solidFill>
              </a:rPr>
              <a:t>Audience Q&amp;A Session</a:t>
            </a:r>
          </a:p>
        </p:txBody>
      </p:sp>
      <p:sp>
        <p:nvSpPr>
          <p:cNvPr id="7" name="Rounded Rectangle 6">
            <a:extLst>
              <a:ext uri="{FF2B5EF4-FFF2-40B4-BE49-F238E27FC236}">
                <a16:creationId xmlns:a16="http://schemas.microsoft.com/office/drawing/2014/main" id="{6582D49A-D945-E809-BC98-B59E2BEA1AC4}"/>
              </a:ext>
            </a:extLst>
          </p:cNvPr>
          <p:cNvSpPr/>
          <p:nvPr>
            <p:custDataLst>
              <p:tags r:id="rId5"/>
            </p:custDataLst>
          </p:nvPr>
        </p:nvSpPr>
        <p:spPr>
          <a:xfrm>
            <a:off x="6286500" y="396850"/>
            <a:ext cx="5524500" cy="891540"/>
          </a:xfrm>
          <a:prstGeom prst="roundRect">
            <a:avLst/>
          </a:prstGeom>
          <a:solidFill>
            <a:srgbClr val="F4F4F4"/>
          </a:solidFill>
          <a:ln w="26425" cap="flat" cmpd="sng" algn="ctr">
            <a:noFill/>
            <a:prstDash val="solid"/>
          </a:ln>
          <a:effectLst/>
          <a:extLst>
            <a:ext uri="{91240B29-F687-4F45-9708-019B960494DF}">
              <a14:hiddenLine xmlns:a14="http://schemas.microsoft.com/office/drawing/2010/main" w="26425" cap="flat" cmpd="sng" algn="ctr">
                <a:solidFill>
                  <a:schemeClr val="accent1">
                    <a:shade val="15000"/>
                  </a:schemeClr>
                </a:solidFill>
                <a:prstDash val="solid"/>
              </a14:hiddenLine>
            </a:ext>
          </a:extLst>
        </p:spPr>
        <p:style>
          <a:lnRef idx="2">
            <a:schemeClr val="accent1">
              <a:shade val="15000"/>
            </a:schemeClr>
          </a:lnRef>
          <a:fillRef idx="1">
            <a:schemeClr val="accent1"/>
          </a:fillRef>
          <a:effectRef idx="0">
            <a:schemeClr val="accent1"/>
          </a:effectRef>
          <a:fontRef idx="minor">
            <a:schemeClr val="lt1"/>
          </a:fontRef>
        </p:style>
        <p:txBody>
          <a:bodyPr lIns="317500" rIns="1143000" rtlCol="0" anchor="ctr">
            <a:normAutofit/>
          </a:bodyPr>
          <a:lstStyle/>
          <a:p>
            <a:r>
              <a:rPr lang="en-US" sz="2000">
                <a:solidFill>
                  <a:srgbClr val="5B5B5B"/>
                </a:solidFill>
              </a:rPr>
              <a:t>Please download and install the Slido app on all computers you use</a:t>
            </a:r>
          </a:p>
        </p:txBody>
      </p:sp>
      <p:pic>
        <p:nvPicPr>
          <p:cNvPr id="9" name="Picture 8">
            <a:extLst>
              <a:ext uri="{FF2B5EF4-FFF2-40B4-BE49-F238E27FC236}">
                <a16:creationId xmlns:a16="http://schemas.microsoft.com/office/drawing/2014/main" id="{7A2685CC-0985-5C16-4902-9BF8F542F097}"/>
              </a:ext>
            </a:extLst>
          </p:cNvPr>
          <p:cNvPicPr>
            <a:picLocks/>
          </p:cNvPicPr>
          <p:nvPr>
            <p:custDataLst>
              <p:tags r:id="rId6"/>
            </p:custDataLst>
          </p:nvPr>
        </p:nvPicPr>
        <p:blipFill>
          <a:blip r:embed="rId11"/>
          <a:stretch>
            <a:fillRect/>
          </a:stretch>
        </p:blipFill>
        <p:spPr>
          <a:xfrm>
            <a:off x="10826048" y="543954"/>
            <a:ext cx="597332" cy="597332"/>
          </a:xfrm>
          <a:prstGeom prst="rect">
            <a:avLst/>
          </a:prstGeom>
        </p:spPr>
      </p:pic>
      <p:sp>
        <p:nvSpPr>
          <p:cNvPr id="10" name="Rectangle 9">
            <a:extLst>
              <a:ext uri="{FF2B5EF4-FFF2-40B4-BE49-F238E27FC236}">
                <a16:creationId xmlns:a16="http://schemas.microsoft.com/office/drawing/2014/main" id="{9F56C105-EF8E-FD2C-86D7-864A7330A7E8}"/>
              </a:ext>
            </a:extLst>
          </p:cNvPr>
          <p:cNvSpPr/>
          <p:nvPr>
            <p:custDataLst>
              <p:tags r:id="rId7"/>
            </p:custDataLst>
          </p:nvPr>
        </p:nvSpPr>
        <p:spPr>
          <a:xfrm>
            <a:off x="3901440" y="6032500"/>
            <a:ext cx="7315199" cy="450799"/>
          </a:xfrm>
          <a:prstGeom prst="rect">
            <a:avLst/>
          </a:prstGeom>
          <a:solidFill>
            <a:srgbClr val="FFFFFF"/>
          </a:solidFill>
          <a:ln w="26425" cap="flat" cmpd="sng" algn="ctr">
            <a:noFill/>
            <a:prstDash val="solid"/>
          </a:ln>
          <a:effectLst/>
          <a:extLst>
            <a:ext uri="{91240B29-F687-4F45-9708-019B960494DF}">
              <a14:hiddenLine xmlns:a14="http://schemas.microsoft.com/office/drawing/2010/main" w="26425" cap="flat" cmpd="sng" algn="ctr">
                <a:solidFill>
                  <a:schemeClr val="accent1">
                    <a:shade val="15000"/>
                  </a:schemeClr>
                </a:solidFill>
                <a:prstDash val="solid"/>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normAutofit/>
          </a:bodyPr>
          <a:lstStyle/>
          <a:p>
            <a:r>
              <a:rPr lang="en-US" sz="2200" b="1">
                <a:solidFill>
                  <a:srgbClr val="5B5B5B"/>
                </a:solidFill>
              </a:rPr>
              <a:t>ⓘ</a:t>
            </a:r>
            <a:r>
              <a:rPr lang="en-US" sz="2000">
                <a:solidFill>
                  <a:srgbClr val="5B5B5B"/>
                </a:solidFill>
              </a:rPr>
              <a:t> Start presenting to display the audience questions on this slide.</a:t>
            </a:r>
          </a:p>
        </p:txBody>
      </p:sp>
    </p:spTree>
    <p:custDataLst>
      <p:tags r:id="rId1"/>
    </p:custDataLst>
    <p:extLst>
      <p:ext uri="{BB962C8B-B14F-4D97-AF65-F5344CB8AC3E}">
        <p14:creationId xmlns:p14="http://schemas.microsoft.com/office/powerpoint/2010/main" val="7074128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013DAD-F7CD-42AD-9BD1-D1960BABEAAE}"/>
              </a:ext>
            </a:extLst>
          </p:cNvPr>
          <p:cNvSpPr>
            <a:spLocks noGrp="1"/>
          </p:cNvSpPr>
          <p:nvPr>
            <p:ph type="title"/>
          </p:nvPr>
        </p:nvSpPr>
        <p:spPr/>
        <p:txBody>
          <a:bodyPr/>
          <a:lstStyle/>
          <a:p>
            <a:r>
              <a:rPr lang="en-US" altLang="zh-CN" dirty="0"/>
              <a:t>Model</a:t>
            </a:r>
            <a:r>
              <a:rPr lang="zh-CN" altLang="en-US" dirty="0"/>
              <a:t> </a:t>
            </a:r>
            <a:r>
              <a:rPr lang="en-US" altLang="zh-CN" dirty="0"/>
              <a:t>Description</a:t>
            </a:r>
            <a:endParaRPr lang="en-US" dirty="0"/>
          </a:p>
        </p:txBody>
      </p:sp>
      <p:sp>
        <p:nvSpPr>
          <p:cNvPr id="3" name="Content Placeholder 2">
            <a:extLst>
              <a:ext uri="{FF2B5EF4-FFF2-40B4-BE49-F238E27FC236}">
                <a16:creationId xmlns:a16="http://schemas.microsoft.com/office/drawing/2014/main" id="{0767593E-4959-429D-9AD4-7FBD14AC545E}"/>
              </a:ext>
            </a:extLst>
          </p:cNvPr>
          <p:cNvSpPr>
            <a:spLocks noGrp="1"/>
          </p:cNvSpPr>
          <p:nvPr>
            <p:ph idx="1"/>
          </p:nvPr>
        </p:nvSpPr>
        <p:spPr/>
        <p:txBody>
          <a:bodyPr/>
          <a:lstStyle/>
          <a:p>
            <a:r>
              <a:rPr lang="en-US" altLang="zh-CN" dirty="0"/>
              <a:t>Autoregressive</a:t>
            </a:r>
            <a:r>
              <a:rPr lang="zh-CN" altLang="en-US" dirty="0"/>
              <a:t> </a:t>
            </a:r>
            <a:r>
              <a:rPr lang="en-US" altLang="zh-CN" dirty="0"/>
              <a:t>model</a:t>
            </a:r>
            <a:r>
              <a:rPr lang="zh-CN" altLang="en-US" dirty="0"/>
              <a:t> </a:t>
            </a:r>
            <a:r>
              <a:rPr lang="en-US" altLang="zh-CN" dirty="0"/>
              <a:t>--</a:t>
            </a:r>
            <a:r>
              <a:rPr lang="zh-CN" altLang="en-US" dirty="0"/>
              <a:t> </a:t>
            </a:r>
            <a:r>
              <a:rPr lang="en-US" altLang="zh-CN" dirty="0"/>
              <a:t>AR</a:t>
            </a:r>
            <a:r>
              <a:rPr lang="zh-CN" altLang="en-US" dirty="0"/>
              <a:t> </a:t>
            </a:r>
            <a:r>
              <a:rPr lang="en-US" altLang="zh-CN" baseline="30000" dirty="0"/>
              <a:t>[1]</a:t>
            </a:r>
            <a:endParaRPr lang="en-US" baseline="30000" dirty="0"/>
          </a:p>
          <a:p>
            <a:r>
              <a:rPr lang="en-US" dirty="0"/>
              <a:t>Epidemic model -- SIR</a:t>
            </a:r>
            <a:r>
              <a:rPr lang="en-US" altLang="zh-CN" baseline="30000" dirty="0"/>
              <a:t> [2]</a:t>
            </a:r>
            <a:endParaRPr lang="en-US" dirty="0"/>
          </a:p>
          <a:p>
            <a:endParaRPr lang="en-US" dirty="0"/>
          </a:p>
        </p:txBody>
      </p:sp>
      <p:sp>
        <p:nvSpPr>
          <p:cNvPr id="4" name="Slide Number Placeholder 3">
            <a:extLst>
              <a:ext uri="{FF2B5EF4-FFF2-40B4-BE49-F238E27FC236}">
                <a16:creationId xmlns:a16="http://schemas.microsoft.com/office/drawing/2014/main" id="{3F685143-9B84-41AE-8FFC-12D16452E50C}"/>
              </a:ext>
            </a:extLst>
          </p:cNvPr>
          <p:cNvSpPr>
            <a:spLocks noGrp="1"/>
          </p:cNvSpPr>
          <p:nvPr>
            <p:ph type="sldNum" sz="quarter" idx="12"/>
          </p:nvPr>
        </p:nvSpPr>
        <p:spPr/>
        <p:txBody>
          <a:bodyPr/>
          <a:lstStyle/>
          <a:p>
            <a:fld id="{F9913601-2E22-4589-A394-4D3650FFD697}" type="slidenum">
              <a:rPr lang="en-US" smtClean="0">
                <a:solidFill>
                  <a:prstClr val="black"/>
                </a:solidFill>
              </a:rPr>
              <a:pPr/>
              <a:t>46</a:t>
            </a:fld>
            <a:endParaRPr lang="en-US" dirty="0">
              <a:solidFill>
                <a:prstClr val="black"/>
              </a:solidFill>
            </a:endParaRPr>
          </a:p>
        </p:txBody>
      </p:sp>
      <p:sp>
        <p:nvSpPr>
          <p:cNvPr id="7" name="Arrow: Down 5">
            <a:extLst>
              <a:ext uri="{FF2B5EF4-FFF2-40B4-BE49-F238E27FC236}">
                <a16:creationId xmlns:a16="http://schemas.microsoft.com/office/drawing/2014/main" id="{DAF22784-7ECD-A440-A530-7B7A3423BA86}"/>
              </a:ext>
            </a:extLst>
          </p:cNvPr>
          <p:cNvSpPr/>
          <p:nvPr/>
        </p:nvSpPr>
        <p:spPr>
          <a:xfrm rot="3437627">
            <a:off x="5219837" y="1624458"/>
            <a:ext cx="381000" cy="5334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399A12C2-A4B3-A049-8131-B2986A2287A2}"/>
              </a:ext>
            </a:extLst>
          </p:cNvPr>
          <p:cNvSpPr txBox="1"/>
          <p:nvPr/>
        </p:nvSpPr>
        <p:spPr>
          <a:xfrm>
            <a:off x="612648" y="5693664"/>
            <a:ext cx="7037889" cy="369332"/>
          </a:xfrm>
          <a:prstGeom prst="rect">
            <a:avLst/>
          </a:prstGeom>
          <a:noFill/>
        </p:spPr>
        <p:txBody>
          <a:bodyPr wrap="none" rtlCol="0">
            <a:spAutoFit/>
          </a:bodyPr>
          <a:lstStyle/>
          <a:p>
            <a:r>
              <a:rPr lang="en-US" altLang="zh-CN" dirty="0"/>
              <a:t>[1] http://</a:t>
            </a:r>
            <a:r>
              <a:rPr lang="en-US" altLang="zh-CN" dirty="0" err="1"/>
              <a:t>people.cs.pitt.edu</a:t>
            </a:r>
            <a:r>
              <a:rPr lang="en-US" altLang="zh-CN" dirty="0"/>
              <a:t>/~milos/courses/cs3750/lectures/class16.pdf</a:t>
            </a:r>
            <a:endParaRPr lang="en-US" dirty="0"/>
          </a:p>
        </p:txBody>
      </p:sp>
      <p:sp>
        <p:nvSpPr>
          <p:cNvPr id="13" name="TextBox 12">
            <a:extLst>
              <a:ext uri="{FF2B5EF4-FFF2-40B4-BE49-F238E27FC236}">
                <a16:creationId xmlns:a16="http://schemas.microsoft.com/office/drawing/2014/main" id="{62AD1769-984C-234A-B01B-A3DA25D368EA}"/>
              </a:ext>
            </a:extLst>
          </p:cNvPr>
          <p:cNvSpPr txBox="1"/>
          <p:nvPr/>
        </p:nvSpPr>
        <p:spPr>
          <a:xfrm>
            <a:off x="609600" y="6020984"/>
            <a:ext cx="4173450" cy="646331"/>
          </a:xfrm>
          <a:prstGeom prst="rect">
            <a:avLst/>
          </a:prstGeom>
          <a:noFill/>
        </p:spPr>
        <p:txBody>
          <a:bodyPr wrap="none" rtlCol="0">
            <a:spAutoFit/>
          </a:bodyPr>
          <a:lstStyle/>
          <a:p>
            <a:r>
              <a:rPr lang="en-US" altLang="zh-CN" dirty="0"/>
              <a:t>[2] </a:t>
            </a:r>
            <a:r>
              <a:rPr lang="en-US" dirty="0"/>
              <a:t>https://covid19.uclaml.org/</a:t>
            </a:r>
            <a:r>
              <a:rPr lang="en-US" dirty="0" err="1"/>
              <a:t>model.html</a:t>
            </a:r>
            <a:endParaRPr lang="en-US" dirty="0"/>
          </a:p>
          <a:p>
            <a:endParaRPr lang="en-US" dirty="0"/>
          </a:p>
        </p:txBody>
      </p:sp>
    </p:spTree>
    <p:extLst>
      <p:ext uri="{BB962C8B-B14F-4D97-AF65-F5344CB8AC3E}">
        <p14:creationId xmlns:p14="http://schemas.microsoft.com/office/powerpoint/2010/main" val="348060163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013DAD-F7CD-42AD-9BD1-D1960BABEAAE}"/>
              </a:ext>
            </a:extLst>
          </p:cNvPr>
          <p:cNvSpPr>
            <a:spLocks noGrp="1"/>
          </p:cNvSpPr>
          <p:nvPr>
            <p:ph type="title"/>
          </p:nvPr>
        </p:nvSpPr>
        <p:spPr/>
        <p:txBody>
          <a:bodyPr/>
          <a:lstStyle/>
          <a:p>
            <a:r>
              <a:rPr lang="en-US" altLang="zh-CN" dirty="0"/>
              <a:t>Epidemic</a:t>
            </a:r>
            <a:r>
              <a:rPr lang="zh-CN" altLang="en-US" dirty="0"/>
              <a:t> </a:t>
            </a:r>
            <a:r>
              <a:rPr lang="en-US" altLang="zh-CN" dirty="0"/>
              <a:t>Model</a:t>
            </a:r>
            <a:r>
              <a:rPr lang="zh-CN" altLang="en-US" dirty="0"/>
              <a:t> </a:t>
            </a:r>
            <a:r>
              <a:rPr lang="en-US" altLang="zh-CN" dirty="0"/>
              <a:t>-SIR</a:t>
            </a:r>
            <a:endParaRPr lang="en-US" dirty="0"/>
          </a:p>
        </p:txBody>
      </p:sp>
      <p:sp>
        <p:nvSpPr>
          <p:cNvPr id="3" name="Content Placeholder 2">
            <a:extLst>
              <a:ext uri="{FF2B5EF4-FFF2-40B4-BE49-F238E27FC236}">
                <a16:creationId xmlns:a16="http://schemas.microsoft.com/office/drawing/2014/main" id="{0767593E-4959-429D-9AD4-7FBD14AC545E}"/>
              </a:ext>
            </a:extLst>
          </p:cNvPr>
          <p:cNvSpPr>
            <a:spLocks noGrp="1"/>
          </p:cNvSpPr>
          <p:nvPr>
            <p:ph idx="1"/>
          </p:nvPr>
        </p:nvSpPr>
        <p:spPr/>
        <p:txBody>
          <a:bodyPr>
            <a:normAutofit/>
          </a:bodyPr>
          <a:lstStyle/>
          <a:p>
            <a:r>
              <a:rPr lang="en-US" altLang="zh-CN" dirty="0"/>
              <a:t>SIR is an epidemic model developed</a:t>
            </a:r>
            <a:r>
              <a:rPr lang="zh-CN" altLang="en-US" dirty="0"/>
              <a:t> </a:t>
            </a:r>
            <a:r>
              <a:rPr lang="en-US" altLang="zh-CN" dirty="0"/>
              <a:t>in</a:t>
            </a:r>
            <a:r>
              <a:rPr lang="zh-CN" altLang="en-US" dirty="0"/>
              <a:t> </a:t>
            </a:r>
            <a:r>
              <a:rPr lang="en-US" dirty="0"/>
              <a:t>early 20th century</a:t>
            </a:r>
            <a:r>
              <a:rPr lang="en-US" altLang="zh-CN" baseline="30000" dirty="0"/>
              <a:t>[1,2]</a:t>
            </a:r>
            <a:r>
              <a:rPr lang="zh-CN" altLang="en-US" baseline="30000" dirty="0"/>
              <a:t> </a:t>
            </a:r>
            <a:r>
              <a:rPr lang="en-US" altLang="zh-CN" dirty="0"/>
              <a:t>.</a:t>
            </a:r>
          </a:p>
          <a:p>
            <a:r>
              <a:rPr lang="en-US" altLang="zh-CN" dirty="0"/>
              <a:t>Consider a closed environment of 𝑁 individuals,</a:t>
            </a:r>
            <a:r>
              <a:rPr lang="zh-CN" altLang="en-US" dirty="0"/>
              <a:t> </a:t>
            </a:r>
            <a:r>
              <a:rPr lang="en-US" altLang="zh-CN" dirty="0"/>
              <a:t>SIR</a:t>
            </a:r>
            <a:r>
              <a:rPr lang="zh-CN" altLang="en-US" dirty="0"/>
              <a:t> </a:t>
            </a:r>
            <a:r>
              <a:rPr lang="en-US" altLang="zh-CN" dirty="0"/>
              <a:t>considers</a:t>
            </a:r>
            <a:r>
              <a:rPr lang="zh-CN" altLang="en-US" dirty="0"/>
              <a:t> </a:t>
            </a:r>
            <a:r>
              <a:rPr lang="en-US" altLang="zh-CN" dirty="0"/>
              <a:t>each</a:t>
            </a:r>
            <a:r>
              <a:rPr lang="zh-CN" altLang="en-US" dirty="0"/>
              <a:t> </a:t>
            </a:r>
            <a:r>
              <a:rPr lang="en-US" altLang="zh-CN" dirty="0"/>
              <a:t>individual</a:t>
            </a:r>
            <a:r>
              <a:rPr lang="zh-CN" altLang="en-US" dirty="0"/>
              <a:t> </a:t>
            </a:r>
            <a:r>
              <a:rPr lang="en-US" altLang="zh-CN" dirty="0"/>
              <a:t>as</a:t>
            </a:r>
            <a:r>
              <a:rPr lang="zh-CN" altLang="en-US" dirty="0"/>
              <a:t> </a:t>
            </a:r>
            <a:r>
              <a:rPr lang="en-US" altLang="zh-CN" dirty="0"/>
              <a:t>one</a:t>
            </a:r>
            <a:r>
              <a:rPr lang="zh-CN" altLang="en-US" dirty="0"/>
              <a:t> </a:t>
            </a:r>
            <a:r>
              <a:rPr lang="en-US" altLang="zh-CN" dirty="0"/>
              <a:t>of</a:t>
            </a:r>
            <a:r>
              <a:rPr lang="zh-CN" altLang="en-US" dirty="0"/>
              <a:t> </a:t>
            </a:r>
            <a:r>
              <a:rPr lang="en-US" altLang="zh-CN" dirty="0"/>
              <a:t>the</a:t>
            </a:r>
            <a:r>
              <a:rPr lang="zh-CN" altLang="en-US" dirty="0"/>
              <a:t> </a:t>
            </a:r>
            <a:r>
              <a:rPr lang="en-US" altLang="zh-CN" dirty="0"/>
              <a:t>following:</a:t>
            </a:r>
          </a:p>
          <a:p>
            <a:pPr lvl="1"/>
            <a:r>
              <a:rPr lang="en-US" dirty="0"/>
              <a:t>Susceptible</a:t>
            </a:r>
            <a:r>
              <a:rPr lang="en-US" altLang="zh-CN" dirty="0"/>
              <a:t>:</a:t>
            </a:r>
            <a:r>
              <a:rPr lang="zh-CN" altLang="en-US" dirty="0"/>
              <a:t> </a:t>
            </a:r>
            <a:r>
              <a:rPr lang="en-US" dirty="0"/>
              <a:t>not yet infected, disease-free</a:t>
            </a:r>
          </a:p>
          <a:p>
            <a:pPr lvl="1"/>
            <a:r>
              <a:rPr lang="en-US" dirty="0"/>
              <a:t>Infected</a:t>
            </a:r>
            <a:r>
              <a:rPr lang="en-US" altLang="zh-CN" sz="2800" dirty="0"/>
              <a:t>:</a:t>
            </a:r>
            <a:r>
              <a:rPr lang="zh-CN" altLang="en-US" sz="2800" dirty="0"/>
              <a:t> </a:t>
            </a:r>
            <a:r>
              <a:rPr lang="en-US" dirty="0"/>
              <a:t>infected and infectious</a:t>
            </a:r>
            <a:endParaRPr lang="en-US" altLang="zh-CN" sz="2800" dirty="0"/>
          </a:p>
          <a:p>
            <a:pPr lvl="1"/>
            <a:r>
              <a:rPr lang="en-US" altLang="zh-CN" dirty="0"/>
              <a:t>Recovered:</a:t>
            </a:r>
            <a:r>
              <a:rPr lang="zh-CN" altLang="en-US" dirty="0"/>
              <a:t> </a:t>
            </a:r>
            <a:r>
              <a:rPr lang="en-US" altLang="zh-CN" dirty="0"/>
              <a:t>recovered</a:t>
            </a:r>
            <a:r>
              <a:rPr lang="zh-CN" altLang="en-US" dirty="0"/>
              <a:t> </a:t>
            </a:r>
            <a:r>
              <a:rPr lang="en-US" altLang="zh-CN" dirty="0"/>
              <a:t>and</a:t>
            </a:r>
            <a:r>
              <a:rPr lang="zh-CN" altLang="en-US" dirty="0"/>
              <a:t> </a:t>
            </a:r>
            <a:r>
              <a:rPr lang="en-US" altLang="zh-CN" dirty="0"/>
              <a:t>would</a:t>
            </a:r>
            <a:r>
              <a:rPr lang="zh-CN" altLang="en-US" dirty="0"/>
              <a:t> </a:t>
            </a:r>
            <a:r>
              <a:rPr lang="en-US" altLang="zh-CN" dirty="0"/>
              <a:t>never</a:t>
            </a:r>
            <a:r>
              <a:rPr lang="zh-CN" altLang="en-US" dirty="0"/>
              <a:t> </a:t>
            </a:r>
            <a:r>
              <a:rPr lang="en-US" altLang="zh-CN" dirty="0"/>
              <a:t>be</a:t>
            </a:r>
            <a:r>
              <a:rPr lang="zh-CN" altLang="en-US" dirty="0"/>
              <a:t> </a:t>
            </a:r>
            <a:r>
              <a:rPr lang="en-US" altLang="zh-CN" dirty="0"/>
              <a:t>infected</a:t>
            </a:r>
            <a:r>
              <a:rPr lang="zh-CN" altLang="en-US" dirty="0"/>
              <a:t> </a:t>
            </a:r>
            <a:r>
              <a:rPr lang="en-US" altLang="zh-CN" dirty="0"/>
              <a:t>again</a:t>
            </a:r>
            <a:r>
              <a:rPr lang="zh-CN" altLang="en-US" dirty="0"/>
              <a:t> </a:t>
            </a:r>
            <a:r>
              <a:rPr lang="en-US" altLang="zh-CN" dirty="0"/>
              <a:t>(</a:t>
            </a:r>
            <a:r>
              <a:rPr lang="en-US" dirty="0"/>
              <a:t>lifelong immunity</a:t>
            </a:r>
            <a:r>
              <a:rPr lang="en-US" altLang="zh-CN" dirty="0"/>
              <a:t>)</a:t>
            </a:r>
          </a:p>
          <a:p>
            <a:endParaRPr lang="en-US" sz="2400" dirty="0"/>
          </a:p>
          <a:p>
            <a:pPr lvl="1"/>
            <a:endParaRPr lang="en-US" sz="2400" dirty="0"/>
          </a:p>
          <a:p>
            <a:pPr lvl="1"/>
            <a:endParaRPr lang="en-US" sz="2400" dirty="0"/>
          </a:p>
          <a:p>
            <a:pPr lvl="1"/>
            <a:endParaRPr lang="en-US" sz="2400" dirty="0"/>
          </a:p>
          <a:p>
            <a:pPr lvl="1"/>
            <a:endParaRPr lang="en-US" altLang="zh-CN" sz="2800" dirty="0"/>
          </a:p>
          <a:p>
            <a:pPr lvl="2"/>
            <a:endParaRPr lang="en-US" sz="2400" dirty="0"/>
          </a:p>
        </p:txBody>
      </p:sp>
      <p:sp>
        <p:nvSpPr>
          <p:cNvPr id="4" name="Slide Number Placeholder 3">
            <a:extLst>
              <a:ext uri="{FF2B5EF4-FFF2-40B4-BE49-F238E27FC236}">
                <a16:creationId xmlns:a16="http://schemas.microsoft.com/office/drawing/2014/main" id="{3F685143-9B84-41AE-8FFC-12D16452E50C}"/>
              </a:ext>
            </a:extLst>
          </p:cNvPr>
          <p:cNvSpPr>
            <a:spLocks noGrp="1"/>
          </p:cNvSpPr>
          <p:nvPr>
            <p:ph type="sldNum" sz="quarter" idx="12"/>
          </p:nvPr>
        </p:nvSpPr>
        <p:spPr/>
        <p:txBody>
          <a:bodyPr/>
          <a:lstStyle/>
          <a:p>
            <a:fld id="{F9913601-2E22-4589-A394-4D3650FFD697}" type="slidenum">
              <a:rPr lang="en-US" smtClean="0">
                <a:solidFill>
                  <a:prstClr val="black"/>
                </a:solidFill>
              </a:rPr>
              <a:pPr/>
              <a:t>47</a:t>
            </a:fld>
            <a:endParaRPr lang="en-US" dirty="0">
              <a:solidFill>
                <a:prstClr val="black"/>
              </a:solidFill>
            </a:endParaRPr>
          </a:p>
        </p:txBody>
      </p:sp>
      <p:sp>
        <p:nvSpPr>
          <p:cNvPr id="5" name="TextBox 4">
            <a:extLst>
              <a:ext uri="{FF2B5EF4-FFF2-40B4-BE49-F238E27FC236}">
                <a16:creationId xmlns:a16="http://schemas.microsoft.com/office/drawing/2014/main" id="{E3892A27-19D3-7146-B7F7-BA67EE357B97}"/>
              </a:ext>
            </a:extLst>
          </p:cNvPr>
          <p:cNvSpPr txBox="1"/>
          <p:nvPr/>
        </p:nvSpPr>
        <p:spPr>
          <a:xfrm>
            <a:off x="685800" y="5830669"/>
            <a:ext cx="8865889" cy="646331"/>
          </a:xfrm>
          <a:prstGeom prst="rect">
            <a:avLst/>
          </a:prstGeom>
          <a:noFill/>
        </p:spPr>
        <p:txBody>
          <a:bodyPr wrap="none" rtlCol="0">
            <a:spAutoFit/>
          </a:bodyPr>
          <a:lstStyle/>
          <a:p>
            <a:r>
              <a:rPr lang="en-US" altLang="zh-CN" dirty="0"/>
              <a:t>[1] </a:t>
            </a:r>
            <a:r>
              <a:rPr lang="en-US" altLang="zh-CN" dirty="0">
                <a:hlinkClick r:id="rId3"/>
              </a:rPr>
              <a:t>https://covid19.uclaml.org/model.html</a:t>
            </a:r>
            <a:endParaRPr lang="en-US" altLang="zh-CN" dirty="0"/>
          </a:p>
          <a:p>
            <a:r>
              <a:rPr lang="en-US" altLang="zh-CN" dirty="0"/>
              <a:t>[2] https://</a:t>
            </a:r>
            <a:r>
              <a:rPr lang="en-US" altLang="zh-CN" dirty="0" err="1"/>
              <a:t>en.wikipedia.org</a:t>
            </a:r>
            <a:r>
              <a:rPr lang="en-US" altLang="zh-CN" dirty="0"/>
              <a:t>/wiki/</a:t>
            </a:r>
            <a:r>
              <a:rPr lang="en-US" altLang="zh-CN" dirty="0" err="1"/>
              <a:t>Compartmental_models_in_epidemiology#The_SIR_model</a:t>
            </a:r>
            <a:endParaRPr lang="en-US" dirty="0"/>
          </a:p>
        </p:txBody>
      </p:sp>
    </p:spTree>
    <p:extLst>
      <p:ext uri="{BB962C8B-B14F-4D97-AF65-F5344CB8AC3E}">
        <p14:creationId xmlns:p14="http://schemas.microsoft.com/office/powerpoint/2010/main" val="2989575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013DAD-F7CD-42AD-9BD1-D1960BABEAAE}"/>
              </a:ext>
            </a:extLst>
          </p:cNvPr>
          <p:cNvSpPr>
            <a:spLocks noGrp="1"/>
          </p:cNvSpPr>
          <p:nvPr>
            <p:ph type="title"/>
          </p:nvPr>
        </p:nvSpPr>
        <p:spPr/>
        <p:txBody>
          <a:bodyPr/>
          <a:lstStyle/>
          <a:p>
            <a:r>
              <a:rPr lang="en-US" altLang="zh-CN" dirty="0"/>
              <a:t>Epidemic</a:t>
            </a:r>
            <a:r>
              <a:rPr lang="zh-CN" altLang="en-US" dirty="0"/>
              <a:t> </a:t>
            </a:r>
            <a:r>
              <a:rPr lang="en-US" altLang="zh-CN" dirty="0"/>
              <a:t>Model</a:t>
            </a:r>
            <a:r>
              <a:rPr lang="zh-CN" altLang="en-US" dirty="0"/>
              <a:t> </a:t>
            </a:r>
            <a:r>
              <a:rPr lang="en-US" altLang="zh-CN" dirty="0"/>
              <a:t>-SIR</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767593E-4959-429D-9AD4-7FBD14AC545E}"/>
                  </a:ext>
                </a:extLst>
              </p:cNvPr>
              <p:cNvSpPr>
                <a:spLocks noGrp="1"/>
              </p:cNvSpPr>
              <p:nvPr>
                <p:ph idx="1"/>
              </p:nvPr>
            </p:nvSpPr>
            <p:spPr/>
            <p:txBody>
              <a:bodyPr>
                <a:normAutofit/>
              </a:bodyPr>
              <a:lstStyle/>
              <a:p>
                <a:r>
                  <a:rPr lang="en-US" altLang="zh-CN" dirty="0"/>
                  <a:t>It</a:t>
                </a:r>
                <a:r>
                  <a:rPr lang="zh-CN" altLang="en-US" dirty="0"/>
                  <a:t> </a:t>
                </a:r>
                <a:r>
                  <a:rPr lang="en-US" altLang="zh-CN" dirty="0"/>
                  <a:t>further</a:t>
                </a:r>
                <a:r>
                  <a:rPr lang="zh-CN" altLang="en-US" dirty="0"/>
                  <a:t> </a:t>
                </a:r>
                <a:r>
                  <a:rPr lang="en-US" altLang="zh-CN" dirty="0"/>
                  <a:t>assumes:</a:t>
                </a:r>
              </a:p>
              <a:p>
                <a:pPr lvl="1"/>
                <a:r>
                  <a:rPr lang="en-US" altLang="zh-CN" dirty="0"/>
                  <a:t>The</a:t>
                </a:r>
                <a:r>
                  <a:rPr lang="zh-CN" altLang="en-US" dirty="0"/>
                  <a:t> </a:t>
                </a:r>
                <a:r>
                  <a:rPr lang="en-US" altLang="zh-CN" dirty="0"/>
                  <a:t>number</a:t>
                </a:r>
                <a:r>
                  <a:rPr lang="zh-CN" altLang="en-US" dirty="0"/>
                  <a:t> </a:t>
                </a:r>
                <a:r>
                  <a:rPr lang="en-US" altLang="zh-CN" dirty="0"/>
                  <a:t>of</a:t>
                </a:r>
                <a:r>
                  <a:rPr lang="zh-CN" altLang="en-US" dirty="0"/>
                  <a:t> </a:t>
                </a:r>
                <a:r>
                  <a:rPr lang="en-US" altLang="zh-CN" dirty="0"/>
                  <a:t>new</a:t>
                </a:r>
                <a:r>
                  <a:rPr lang="zh-CN" altLang="en-US" dirty="0"/>
                  <a:t> </a:t>
                </a:r>
                <a:r>
                  <a:rPr lang="en-US" altLang="zh-CN" dirty="0"/>
                  <a:t>infected</a:t>
                </a:r>
                <a:r>
                  <a:rPr lang="zh-CN" altLang="en-US" dirty="0"/>
                  <a:t> </a:t>
                </a:r>
                <a:r>
                  <a:rPr lang="en-US" dirty="0"/>
                  <a:t>individuals is positively correlated with </a:t>
                </a:r>
                <a:r>
                  <a:rPr lang="en-US" altLang="zh-CN" dirty="0"/>
                  <a:t>the</a:t>
                </a:r>
                <a:r>
                  <a:rPr lang="zh-CN" altLang="en-US" dirty="0"/>
                  <a:t> </a:t>
                </a:r>
                <a:r>
                  <a:rPr lang="en-US" altLang="zh-CN" dirty="0"/>
                  <a:t>number</a:t>
                </a:r>
                <a:r>
                  <a:rPr lang="zh-CN" altLang="en-US" dirty="0"/>
                  <a:t> </a:t>
                </a:r>
                <a:r>
                  <a:rPr lang="en-US" altLang="zh-CN" dirty="0"/>
                  <a:t>of</a:t>
                </a:r>
                <a:r>
                  <a:rPr lang="zh-CN" altLang="en-US" dirty="0"/>
                  <a:t> </a:t>
                </a:r>
                <a:r>
                  <a:rPr lang="en-US" altLang="zh-CN" dirty="0"/>
                  <a:t>contacts</a:t>
                </a:r>
                <a:r>
                  <a:rPr lang="zh-CN" altLang="en-US" dirty="0"/>
                  <a:t> </a:t>
                </a:r>
                <a:r>
                  <a:rPr lang="en-US" altLang="zh-CN" dirty="0"/>
                  <a:t>between</a:t>
                </a:r>
                <a:r>
                  <a:rPr lang="zh-CN" altLang="en-US" dirty="0"/>
                  <a:t> </a:t>
                </a:r>
                <a:r>
                  <a:rPr lang="en-US" dirty="0"/>
                  <a:t>susceptible and infected</a:t>
                </a:r>
                <a:r>
                  <a:rPr lang="zh-CN" altLang="en-US" dirty="0"/>
                  <a:t> </a:t>
                </a:r>
                <a:r>
                  <a:rPr lang="en-US" altLang="zh-CN" dirty="0"/>
                  <a:t>individuals</a:t>
                </a:r>
                <a:r>
                  <a:rPr lang="en-US" dirty="0"/>
                  <a:t>, </a:t>
                </a:r>
                <a:r>
                  <a:rPr lang="en-US" altLang="zh-CN" dirty="0"/>
                  <a:t>with</a:t>
                </a:r>
                <a:r>
                  <a:rPr lang="en-US" dirty="0"/>
                  <a:t> an effective transmission rate 𝛽</a:t>
                </a:r>
              </a:p>
              <a:p>
                <a:pPr lvl="1"/>
                <a:r>
                  <a:rPr lang="en-US" altLang="zh-CN" dirty="0"/>
                  <a:t>Infected</a:t>
                </a:r>
                <a:r>
                  <a:rPr lang="zh-CN" altLang="en-US" dirty="0"/>
                  <a:t> </a:t>
                </a:r>
                <a:r>
                  <a:rPr lang="en-US" altLang="zh-CN" dirty="0"/>
                  <a:t>individuals</a:t>
                </a:r>
                <a:r>
                  <a:rPr lang="zh-CN" altLang="en-US" dirty="0"/>
                  <a:t> </a:t>
                </a:r>
                <a:r>
                  <a:rPr lang="en-US" altLang="zh-CN" dirty="0"/>
                  <a:t>will</a:t>
                </a:r>
                <a:r>
                  <a:rPr lang="zh-CN" altLang="en-US" dirty="0"/>
                  <a:t> </a:t>
                </a:r>
                <a:r>
                  <a:rPr lang="en-US" altLang="zh-CN" dirty="0"/>
                  <a:t>partially</a:t>
                </a:r>
                <a:r>
                  <a:rPr lang="zh-CN" altLang="en-US" dirty="0"/>
                  <a:t> </a:t>
                </a:r>
                <a:r>
                  <a:rPr lang="en-US" altLang="zh-CN" dirty="0"/>
                  <a:t>recover</a:t>
                </a:r>
                <a:r>
                  <a:rPr lang="zh-CN" altLang="en-US" dirty="0"/>
                  <a:t> </a:t>
                </a:r>
                <a:r>
                  <a:rPr lang="en-US" altLang="zh-CN" dirty="0"/>
                  <a:t>following</a:t>
                </a:r>
                <a:r>
                  <a:rPr lang="zh-CN" altLang="en-US" dirty="0"/>
                  <a:t> </a:t>
                </a:r>
                <a:r>
                  <a:rPr lang="en-US" altLang="zh-CN" dirty="0"/>
                  <a:t>a</a:t>
                </a:r>
                <a:r>
                  <a:rPr lang="zh-CN" altLang="en-US" dirty="0"/>
                  <a:t> </a:t>
                </a:r>
                <a:r>
                  <a:rPr lang="en-US" altLang="zh-CN" dirty="0"/>
                  <a:t>recover</a:t>
                </a:r>
                <a:r>
                  <a:rPr lang="zh-CN" altLang="en-US" dirty="0"/>
                  <a:t> </a:t>
                </a:r>
                <a:r>
                  <a:rPr lang="en-US" altLang="zh-CN" dirty="0"/>
                  <a:t>rate</a:t>
                </a:r>
                <a:r>
                  <a:rPr lang="zh-CN" altLang="en-US" dirty="0"/>
                  <a:t> </a:t>
                </a:r>
                <a14:m>
                  <m:oMath xmlns:m="http://schemas.openxmlformats.org/officeDocument/2006/math">
                    <m:r>
                      <a:rPr lang="zh-CN" altLang="en-US" i="1" smtClean="0">
                        <a:latin typeface="Cambria Math" panose="02040503050406030204" pitchFamily="18" charset="0"/>
                      </a:rPr>
                      <m:t>𝛾</m:t>
                    </m:r>
                  </m:oMath>
                </a14:m>
                <a:r>
                  <a:rPr lang="en-US" altLang="zh-CN" dirty="0"/>
                  <a:t>.</a:t>
                </a:r>
                <a:endParaRPr lang="en-US" dirty="0"/>
              </a:p>
              <a:p>
                <a:pPr marL="274320" lvl="1" indent="0">
                  <a:buNone/>
                </a:pPr>
                <a:endParaRPr lang="en-US" altLang="zh-CN" dirty="0"/>
              </a:p>
              <a:p>
                <a:pPr lvl="1"/>
                <a:endParaRPr lang="en-US" sz="2400" dirty="0"/>
              </a:p>
              <a:p>
                <a:pPr lvl="1"/>
                <a:endParaRPr lang="en-US" sz="2400" dirty="0"/>
              </a:p>
              <a:p>
                <a:pPr lvl="1"/>
                <a:endParaRPr lang="en-US" sz="2400" dirty="0"/>
              </a:p>
              <a:p>
                <a:pPr lvl="1"/>
                <a:endParaRPr lang="en-US" altLang="zh-CN" sz="2800" dirty="0"/>
              </a:p>
              <a:p>
                <a:pPr lvl="2"/>
                <a:endParaRPr lang="en-US" sz="2400" dirty="0"/>
              </a:p>
            </p:txBody>
          </p:sp>
        </mc:Choice>
        <mc:Fallback xmlns="">
          <p:sp>
            <p:nvSpPr>
              <p:cNvPr id="3" name="Content Placeholder 2">
                <a:extLst>
                  <a:ext uri="{FF2B5EF4-FFF2-40B4-BE49-F238E27FC236}">
                    <a16:creationId xmlns:a16="http://schemas.microsoft.com/office/drawing/2014/main" id="{0767593E-4959-429D-9AD4-7FBD14AC545E}"/>
                  </a:ext>
                </a:extLst>
              </p:cNvPr>
              <p:cNvSpPr>
                <a:spLocks noGrp="1" noRot="1" noChangeAspect="1" noMove="1" noResize="1" noEditPoints="1" noAdjustHandles="1" noChangeArrowheads="1" noChangeShapeType="1" noTextEdit="1"/>
              </p:cNvSpPr>
              <p:nvPr>
                <p:ph idx="1"/>
              </p:nvPr>
            </p:nvSpPr>
            <p:spPr>
              <a:blipFill>
                <a:blip r:embed="rId3"/>
                <a:stretch>
                  <a:fillRect l="-1040" t="-1425"/>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3F685143-9B84-41AE-8FFC-12D16452E50C}"/>
              </a:ext>
            </a:extLst>
          </p:cNvPr>
          <p:cNvSpPr>
            <a:spLocks noGrp="1"/>
          </p:cNvSpPr>
          <p:nvPr>
            <p:ph type="sldNum" sz="quarter" idx="12"/>
          </p:nvPr>
        </p:nvSpPr>
        <p:spPr/>
        <p:txBody>
          <a:bodyPr/>
          <a:lstStyle/>
          <a:p>
            <a:fld id="{F9913601-2E22-4589-A394-4D3650FFD697}" type="slidenum">
              <a:rPr lang="en-US" smtClean="0">
                <a:solidFill>
                  <a:prstClr val="black"/>
                </a:solidFill>
              </a:rPr>
              <a:pPr/>
              <a:t>48</a:t>
            </a:fld>
            <a:endParaRPr lang="en-US" dirty="0">
              <a:solidFill>
                <a:prstClr val="black"/>
              </a:solidFill>
            </a:endParaRPr>
          </a:p>
        </p:txBody>
      </p:sp>
      <p:sp>
        <p:nvSpPr>
          <p:cNvPr id="5" name="TextBox 4">
            <a:extLst>
              <a:ext uri="{FF2B5EF4-FFF2-40B4-BE49-F238E27FC236}">
                <a16:creationId xmlns:a16="http://schemas.microsoft.com/office/drawing/2014/main" id="{E3892A27-19D3-7146-B7F7-BA67EE357B97}"/>
              </a:ext>
            </a:extLst>
          </p:cNvPr>
          <p:cNvSpPr txBox="1"/>
          <p:nvPr/>
        </p:nvSpPr>
        <p:spPr>
          <a:xfrm>
            <a:off x="685800" y="6047077"/>
            <a:ext cx="8865889" cy="646331"/>
          </a:xfrm>
          <a:prstGeom prst="rect">
            <a:avLst/>
          </a:prstGeom>
          <a:noFill/>
        </p:spPr>
        <p:txBody>
          <a:bodyPr wrap="none" rtlCol="0">
            <a:spAutoFit/>
          </a:bodyPr>
          <a:lstStyle/>
          <a:p>
            <a:r>
              <a:rPr lang="en-US" altLang="zh-CN" dirty="0"/>
              <a:t>[1] </a:t>
            </a:r>
            <a:r>
              <a:rPr lang="en-US" altLang="zh-CN" dirty="0">
                <a:hlinkClick r:id="rId4"/>
              </a:rPr>
              <a:t>https://covid19.uclaml.org/model.html</a:t>
            </a:r>
            <a:endParaRPr lang="en-US" altLang="zh-CN" dirty="0"/>
          </a:p>
          <a:p>
            <a:r>
              <a:rPr lang="en-US" altLang="zh-CN" dirty="0"/>
              <a:t>[2] https://</a:t>
            </a:r>
            <a:r>
              <a:rPr lang="en-US" altLang="zh-CN" dirty="0" err="1"/>
              <a:t>en.wikipedia.org</a:t>
            </a:r>
            <a:r>
              <a:rPr lang="en-US" altLang="zh-CN" dirty="0"/>
              <a:t>/wiki/</a:t>
            </a:r>
            <a:r>
              <a:rPr lang="en-US" altLang="zh-CN" dirty="0" err="1"/>
              <a:t>Compartmental_models_in_epidemiology#The_SIR_model</a:t>
            </a:r>
            <a:endParaRPr lang="en-US" dirty="0"/>
          </a:p>
        </p:txBody>
      </p:sp>
    </p:spTree>
    <p:extLst>
      <p:ext uri="{BB962C8B-B14F-4D97-AF65-F5344CB8AC3E}">
        <p14:creationId xmlns:p14="http://schemas.microsoft.com/office/powerpoint/2010/main" val="3998566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013DAD-F7CD-42AD-9BD1-D1960BABEAAE}"/>
              </a:ext>
            </a:extLst>
          </p:cNvPr>
          <p:cNvSpPr>
            <a:spLocks noGrp="1"/>
          </p:cNvSpPr>
          <p:nvPr>
            <p:ph type="title"/>
          </p:nvPr>
        </p:nvSpPr>
        <p:spPr/>
        <p:txBody>
          <a:bodyPr/>
          <a:lstStyle/>
          <a:p>
            <a:r>
              <a:rPr lang="en-US" altLang="zh-CN" dirty="0"/>
              <a:t>Epidemic</a:t>
            </a:r>
            <a:r>
              <a:rPr lang="zh-CN" altLang="en-US" dirty="0"/>
              <a:t> </a:t>
            </a:r>
            <a:r>
              <a:rPr lang="en-US" altLang="zh-CN" dirty="0"/>
              <a:t>Model</a:t>
            </a:r>
            <a:r>
              <a:rPr lang="zh-CN" altLang="en-US" dirty="0"/>
              <a:t> </a:t>
            </a:r>
            <a:r>
              <a:rPr lang="en-US" altLang="zh-CN" dirty="0"/>
              <a:t>-SIR</a:t>
            </a:r>
            <a:endParaRPr lang="en-US" dirty="0"/>
          </a:p>
        </p:txBody>
      </p:sp>
      <p:sp>
        <p:nvSpPr>
          <p:cNvPr id="3" name="Content Placeholder 2">
            <a:extLst>
              <a:ext uri="{FF2B5EF4-FFF2-40B4-BE49-F238E27FC236}">
                <a16:creationId xmlns:a16="http://schemas.microsoft.com/office/drawing/2014/main" id="{0767593E-4959-429D-9AD4-7FBD14AC545E}"/>
              </a:ext>
            </a:extLst>
          </p:cNvPr>
          <p:cNvSpPr>
            <a:spLocks noGrp="1"/>
          </p:cNvSpPr>
          <p:nvPr>
            <p:ph idx="1"/>
          </p:nvPr>
        </p:nvSpPr>
        <p:spPr/>
        <p:txBody>
          <a:bodyPr>
            <a:normAutofit/>
          </a:bodyPr>
          <a:lstStyle/>
          <a:p>
            <a:r>
              <a:rPr lang="en-US" altLang="zh-CN" dirty="0"/>
              <a:t>It</a:t>
            </a:r>
            <a:r>
              <a:rPr lang="zh-CN" altLang="en-US" dirty="0"/>
              <a:t> </a:t>
            </a:r>
            <a:r>
              <a:rPr lang="en-US" altLang="zh-CN" dirty="0"/>
              <a:t>further</a:t>
            </a:r>
            <a:r>
              <a:rPr lang="zh-CN" altLang="en-US" dirty="0"/>
              <a:t> </a:t>
            </a:r>
            <a:r>
              <a:rPr lang="en-US" altLang="zh-CN" dirty="0"/>
              <a:t>assumes:</a:t>
            </a:r>
          </a:p>
          <a:p>
            <a:pPr lvl="1"/>
            <a:r>
              <a:rPr lang="en-US" altLang="zh-CN" dirty="0"/>
              <a:t>T</a:t>
            </a:r>
            <a:r>
              <a:rPr lang="en-US" dirty="0"/>
              <a:t>ransmission</a:t>
            </a:r>
            <a:r>
              <a:rPr lang="zh-CN" altLang="en-US" dirty="0"/>
              <a:t> </a:t>
            </a:r>
            <a:r>
              <a:rPr lang="en-US" altLang="zh-CN" dirty="0"/>
              <a:t>and</a:t>
            </a:r>
            <a:r>
              <a:rPr lang="en-US" dirty="0"/>
              <a:t> removal rates</a:t>
            </a:r>
            <a:r>
              <a:rPr lang="zh-CN" altLang="en-US" dirty="0"/>
              <a:t> </a:t>
            </a:r>
            <a:r>
              <a:rPr lang="en-US" altLang="zh-CN" dirty="0"/>
              <a:t>are</a:t>
            </a:r>
            <a:r>
              <a:rPr lang="zh-CN" altLang="en-US" dirty="0"/>
              <a:t> </a:t>
            </a:r>
            <a:r>
              <a:rPr lang="en-US" altLang="zh-CN" dirty="0"/>
              <a:t>constant.</a:t>
            </a:r>
          </a:p>
          <a:p>
            <a:pPr lvl="1"/>
            <a:r>
              <a:rPr lang="en-US" altLang="zh-CN" dirty="0"/>
              <a:t>Constant (closed) population size and well-mixed population.</a:t>
            </a:r>
          </a:p>
          <a:p>
            <a:pPr lvl="1"/>
            <a:r>
              <a:rPr lang="en-US" dirty="0"/>
              <a:t>No birth and death</a:t>
            </a:r>
            <a:r>
              <a:rPr lang="en-US" altLang="zh-CN" dirty="0"/>
              <a:t>.</a:t>
            </a:r>
            <a:endParaRPr lang="en-US" dirty="0"/>
          </a:p>
          <a:p>
            <a:pPr lvl="1"/>
            <a:endParaRPr lang="en-US" altLang="zh-CN" dirty="0"/>
          </a:p>
          <a:p>
            <a:pPr lvl="1"/>
            <a:endParaRPr lang="en-US" sz="2400" dirty="0"/>
          </a:p>
          <a:p>
            <a:pPr lvl="1"/>
            <a:endParaRPr lang="en-US" sz="2400" dirty="0"/>
          </a:p>
          <a:p>
            <a:pPr lvl="1"/>
            <a:endParaRPr lang="en-US" sz="2400" dirty="0"/>
          </a:p>
          <a:p>
            <a:pPr lvl="1"/>
            <a:endParaRPr lang="en-US" altLang="zh-CN" sz="2800" dirty="0"/>
          </a:p>
          <a:p>
            <a:pPr lvl="2"/>
            <a:endParaRPr lang="en-US" sz="2400" dirty="0"/>
          </a:p>
        </p:txBody>
      </p:sp>
      <p:sp>
        <p:nvSpPr>
          <p:cNvPr id="4" name="Slide Number Placeholder 3">
            <a:extLst>
              <a:ext uri="{FF2B5EF4-FFF2-40B4-BE49-F238E27FC236}">
                <a16:creationId xmlns:a16="http://schemas.microsoft.com/office/drawing/2014/main" id="{3F685143-9B84-41AE-8FFC-12D16452E50C}"/>
              </a:ext>
            </a:extLst>
          </p:cNvPr>
          <p:cNvSpPr>
            <a:spLocks noGrp="1"/>
          </p:cNvSpPr>
          <p:nvPr>
            <p:ph type="sldNum" sz="quarter" idx="12"/>
          </p:nvPr>
        </p:nvSpPr>
        <p:spPr/>
        <p:txBody>
          <a:bodyPr/>
          <a:lstStyle/>
          <a:p>
            <a:fld id="{F9913601-2E22-4589-A394-4D3650FFD697}" type="slidenum">
              <a:rPr lang="en-US" smtClean="0">
                <a:solidFill>
                  <a:prstClr val="black"/>
                </a:solidFill>
              </a:rPr>
              <a:pPr/>
              <a:t>49</a:t>
            </a:fld>
            <a:endParaRPr lang="en-US" dirty="0">
              <a:solidFill>
                <a:prstClr val="black"/>
              </a:solidFill>
            </a:endParaRPr>
          </a:p>
        </p:txBody>
      </p:sp>
      <p:sp>
        <p:nvSpPr>
          <p:cNvPr id="5" name="TextBox 4">
            <a:extLst>
              <a:ext uri="{FF2B5EF4-FFF2-40B4-BE49-F238E27FC236}">
                <a16:creationId xmlns:a16="http://schemas.microsoft.com/office/drawing/2014/main" id="{E3892A27-19D3-7146-B7F7-BA67EE357B97}"/>
              </a:ext>
            </a:extLst>
          </p:cNvPr>
          <p:cNvSpPr txBox="1"/>
          <p:nvPr/>
        </p:nvSpPr>
        <p:spPr>
          <a:xfrm>
            <a:off x="685800" y="6047077"/>
            <a:ext cx="8865889" cy="646331"/>
          </a:xfrm>
          <a:prstGeom prst="rect">
            <a:avLst/>
          </a:prstGeom>
          <a:noFill/>
        </p:spPr>
        <p:txBody>
          <a:bodyPr wrap="none" rtlCol="0">
            <a:spAutoFit/>
          </a:bodyPr>
          <a:lstStyle/>
          <a:p>
            <a:r>
              <a:rPr lang="en-US" altLang="zh-CN" dirty="0"/>
              <a:t>[1] </a:t>
            </a:r>
            <a:r>
              <a:rPr lang="en-US" altLang="zh-CN" dirty="0">
                <a:hlinkClick r:id="rId3"/>
              </a:rPr>
              <a:t>https://covid19.uclaml.org/model.html</a:t>
            </a:r>
            <a:endParaRPr lang="en-US" altLang="zh-CN" dirty="0"/>
          </a:p>
          <a:p>
            <a:r>
              <a:rPr lang="en-US" altLang="zh-CN" dirty="0"/>
              <a:t>[2] https://</a:t>
            </a:r>
            <a:r>
              <a:rPr lang="en-US" altLang="zh-CN" dirty="0" err="1"/>
              <a:t>en.wikipedia.org</a:t>
            </a:r>
            <a:r>
              <a:rPr lang="en-US" altLang="zh-CN" dirty="0"/>
              <a:t>/wiki/</a:t>
            </a:r>
            <a:r>
              <a:rPr lang="en-US" altLang="zh-CN" dirty="0" err="1"/>
              <a:t>Compartmental_models_in_epidemiology#The_SIR_model</a:t>
            </a:r>
            <a:endParaRPr lang="en-US" dirty="0"/>
          </a:p>
        </p:txBody>
      </p:sp>
    </p:spTree>
    <p:extLst>
      <p:ext uri="{BB962C8B-B14F-4D97-AF65-F5344CB8AC3E}">
        <p14:creationId xmlns:p14="http://schemas.microsoft.com/office/powerpoint/2010/main" val="3147601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48DD57-84FD-6C2C-5AA8-E0AC22A87049}"/>
              </a:ext>
            </a:extLst>
          </p:cNvPr>
          <p:cNvSpPr>
            <a:spLocks noGrp="1"/>
          </p:cNvSpPr>
          <p:nvPr>
            <p:ph type="title"/>
          </p:nvPr>
        </p:nvSpPr>
        <p:spPr/>
        <p:txBody>
          <a:bodyPr/>
          <a:lstStyle/>
          <a:p>
            <a:r>
              <a:rPr lang="en-US" dirty="0"/>
              <a:t>Announcements</a:t>
            </a:r>
          </a:p>
        </p:txBody>
      </p:sp>
      <p:sp>
        <p:nvSpPr>
          <p:cNvPr id="3" name="Content Placeholder 2">
            <a:extLst>
              <a:ext uri="{FF2B5EF4-FFF2-40B4-BE49-F238E27FC236}">
                <a16:creationId xmlns:a16="http://schemas.microsoft.com/office/drawing/2014/main" id="{CEDFF10D-AE1D-8511-AE50-6DEDA8A80A24}"/>
              </a:ext>
            </a:extLst>
          </p:cNvPr>
          <p:cNvSpPr>
            <a:spLocks noGrp="1"/>
          </p:cNvSpPr>
          <p:nvPr>
            <p:ph idx="1"/>
          </p:nvPr>
        </p:nvSpPr>
        <p:spPr/>
        <p:txBody>
          <a:bodyPr>
            <a:normAutofit lnSpcReduction="10000"/>
          </a:bodyPr>
          <a:lstStyle/>
          <a:p>
            <a:r>
              <a:rPr lang="en-US" altLang="zh-CN" dirty="0"/>
              <a:t>Tuesday</a:t>
            </a:r>
            <a:r>
              <a:rPr lang="zh-CN" altLang="en-US" dirty="0"/>
              <a:t> </a:t>
            </a:r>
            <a:r>
              <a:rPr lang="en-US" altLang="zh-CN" dirty="0"/>
              <a:t>afternoon:</a:t>
            </a:r>
            <a:r>
              <a:rPr lang="zh-CN" altLang="en-US" dirty="0"/>
              <a:t> </a:t>
            </a:r>
            <a:r>
              <a:rPr lang="en-US" altLang="zh-CN" dirty="0"/>
              <a:t>midterm exam</a:t>
            </a:r>
          </a:p>
          <a:p>
            <a:pPr lvl="1"/>
            <a:r>
              <a:rPr lang="en-US" dirty="0"/>
              <a:t>Time: 1:00 pm - 3:00 pm, </a:t>
            </a:r>
          </a:p>
          <a:p>
            <a:pPr lvl="1"/>
            <a:r>
              <a:rPr lang="en-US" dirty="0"/>
              <a:t>Location: Boelter Hall 3400</a:t>
            </a:r>
          </a:p>
          <a:p>
            <a:pPr lvl="1"/>
            <a:r>
              <a:rPr lang="en-US" dirty="0"/>
              <a:t>Topics: everything up to clustering (first two weeks)</a:t>
            </a:r>
          </a:p>
          <a:p>
            <a:pPr lvl="1"/>
            <a:r>
              <a:rPr lang="en-US" dirty="0"/>
              <a:t>Cheat sheet: letter size, double-sided, hand-written</a:t>
            </a:r>
          </a:p>
          <a:p>
            <a:pPr lvl="1"/>
            <a:r>
              <a:rPr lang="en-US" dirty="0"/>
              <a:t>Calculator: only simple calculators are allowed (no TI-83, TI-84, </a:t>
            </a:r>
            <a:r>
              <a:rPr lang="en-US" dirty="0" err="1"/>
              <a:t>etc</a:t>
            </a:r>
            <a:r>
              <a:rPr lang="en-US" dirty="0"/>
              <a:t>), leave your answers as fractions is totally fine, formulas and required values will be provided for your convenience, e.g., log</a:t>
            </a:r>
            <a:r>
              <a:rPr lang="en-US" baseline="-25000" dirty="0"/>
              <a:t>2</a:t>
            </a:r>
            <a:r>
              <a:rPr lang="en-US" dirty="0"/>
              <a:t>5</a:t>
            </a:r>
          </a:p>
          <a:p>
            <a:pPr lvl="1"/>
            <a:r>
              <a:rPr lang="en-US" dirty="0"/>
              <a:t>Question types: T/F, multiple choice with a single correct answer, multiple choice with multiple correct answers, writing/calculation questions</a:t>
            </a:r>
          </a:p>
          <a:p>
            <a:endParaRPr lang="en-US" dirty="0"/>
          </a:p>
        </p:txBody>
      </p:sp>
    </p:spTree>
    <p:extLst>
      <p:ext uri="{BB962C8B-B14F-4D97-AF65-F5344CB8AC3E}">
        <p14:creationId xmlns:p14="http://schemas.microsoft.com/office/powerpoint/2010/main" val="102996093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013DAD-F7CD-42AD-9BD1-D1960BABEAAE}"/>
              </a:ext>
            </a:extLst>
          </p:cNvPr>
          <p:cNvSpPr>
            <a:spLocks noGrp="1"/>
          </p:cNvSpPr>
          <p:nvPr>
            <p:ph type="title"/>
          </p:nvPr>
        </p:nvSpPr>
        <p:spPr/>
        <p:txBody>
          <a:bodyPr/>
          <a:lstStyle/>
          <a:p>
            <a:r>
              <a:rPr lang="en-US" altLang="zh-CN" dirty="0"/>
              <a:t>Epidemic</a:t>
            </a:r>
            <a:r>
              <a:rPr lang="zh-CN" altLang="en-US" dirty="0"/>
              <a:t> </a:t>
            </a:r>
            <a:r>
              <a:rPr lang="en-US" altLang="zh-CN" dirty="0"/>
              <a:t>Model</a:t>
            </a:r>
            <a:r>
              <a:rPr lang="zh-CN" altLang="en-US" dirty="0"/>
              <a:t> </a:t>
            </a:r>
            <a:r>
              <a:rPr lang="en-US" altLang="zh-CN" dirty="0"/>
              <a:t>-SIR</a:t>
            </a:r>
            <a:endParaRPr lang="en-US" dirty="0"/>
          </a:p>
        </p:txBody>
      </p:sp>
      <p:sp>
        <p:nvSpPr>
          <p:cNvPr id="3" name="Content Placeholder 2">
            <a:extLst>
              <a:ext uri="{FF2B5EF4-FFF2-40B4-BE49-F238E27FC236}">
                <a16:creationId xmlns:a16="http://schemas.microsoft.com/office/drawing/2014/main" id="{0767593E-4959-429D-9AD4-7FBD14AC545E}"/>
              </a:ext>
            </a:extLst>
          </p:cNvPr>
          <p:cNvSpPr>
            <a:spLocks noGrp="1"/>
          </p:cNvSpPr>
          <p:nvPr>
            <p:ph idx="1"/>
          </p:nvPr>
        </p:nvSpPr>
        <p:spPr/>
        <p:txBody>
          <a:bodyPr>
            <a:normAutofit/>
          </a:bodyPr>
          <a:lstStyle/>
          <a:p>
            <a:r>
              <a:rPr lang="en-US" altLang="zh-CN" dirty="0"/>
              <a:t>The</a:t>
            </a:r>
            <a:r>
              <a:rPr lang="zh-CN" altLang="en-US" dirty="0"/>
              <a:t> </a:t>
            </a:r>
            <a:r>
              <a:rPr lang="en-US" altLang="zh-CN" dirty="0"/>
              <a:t>following</a:t>
            </a:r>
            <a:r>
              <a:rPr lang="zh-CN" altLang="en-US" dirty="0"/>
              <a:t> </a:t>
            </a:r>
            <a:r>
              <a:rPr lang="en-US" altLang="zh-CN" dirty="0"/>
              <a:t>figure</a:t>
            </a:r>
            <a:r>
              <a:rPr lang="zh-CN" altLang="en-US" dirty="0"/>
              <a:t> </a:t>
            </a:r>
            <a:r>
              <a:rPr lang="en-US" altLang="zh-CN" dirty="0"/>
              <a:t>shows</a:t>
            </a:r>
            <a:r>
              <a:rPr lang="zh-CN" altLang="en-US" dirty="0"/>
              <a:t> </a:t>
            </a:r>
            <a:r>
              <a:rPr lang="en-US" altLang="zh-CN" dirty="0"/>
              <a:t>the</a:t>
            </a:r>
            <a:r>
              <a:rPr lang="zh-CN" altLang="en-US" dirty="0"/>
              <a:t> </a:t>
            </a:r>
            <a:r>
              <a:rPr lang="en-US" altLang="zh-CN" dirty="0"/>
              <a:t>dynamic interplay among the susceptible individuals (S), infectious individuals (I) and recovered/deceased individuals (R) in a certain place</a:t>
            </a:r>
            <a:r>
              <a:rPr lang="zh-CN" altLang="en-US" dirty="0"/>
              <a:t> </a:t>
            </a:r>
            <a:r>
              <a:rPr lang="en-US" altLang="zh-CN" dirty="0"/>
              <a:t>with</a:t>
            </a:r>
            <a:r>
              <a:rPr lang="zh-CN" altLang="en-US" dirty="0"/>
              <a:t> </a:t>
            </a:r>
            <a:r>
              <a:rPr lang="en-US" altLang="zh-CN" dirty="0"/>
              <a:t>total</a:t>
            </a:r>
            <a:r>
              <a:rPr lang="zh-CN" altLang="en-US" dirty="0"/>
              <a:t> </a:t>
            </a:r>
            <a:r>
              <a:rPr lang="en-US" altLang="zh-CN" dirty="0" err="1"/>
              <a:t>popualtion</a:t>
            </a:r>
            <a:r>
              <a:rPr lang="zh-CN" altLang="en-US" dirty="0"/>
              <a:t> </a:t>
            </a:r>
            <a:r>
              <a:rPr lang="en-US" altLang="zh-CN" dirty="0"/>
              <a:t>of</a:t>
            </a:r>
            <a:r>
              <a:rPr lang="zh-CN" altLang="en-US" dirty="0"/>
              <a:t> </a:t>
            </a:r>
            <a:r>
              <a:rPr lang="en-US" altLang="zh-CN" dirty="0"/>
              <a:t>N.</a:t>
            </a:r>
            <a:endParaRPr lang="en-US" dirty="0"/>
          </a:p>
          <a:p>
            <a:pPr lvl="1"/>
            <a:endParaRPr lang="en-US" sz="3600" dirty="0"/>
          </a:p>
          <a:p>
            <a:pPr lvl="1"/>
            <a:endParaRPr lang="en-US" altLang="zh-CN" sz="3600" dirty="0"/>
          </a:p>
          <a:p>
            <a:pPr lvl="2"/>
            <a:endParaRPr lang="en-US" sz="3600" dirty="0"/>
          </a:p>
        </p:txBody>
      </p:sp>
      <p:sp>
        <p:nvSpPr>
          <p:cNvPr id="4" name="Slide Number Placeholder 3">
            <a:extLst>
              <a:ext uri="{FF2B5EF4-FFF2-40B4-BE49-F238E27FC236}">
                <a16:creationId xmlns:a16="http://schemas.microsoft.com/office/drawing/2014/main" id="{3F685143-9B84-41AE-8FFC-12D16452E50C}"/>
              </a:ext>
            </a:extLst>
          </p:cNvPr>
          <p:cNvSpPr>
            <a:spLocks noGrp="1"/>
          </p:cNvSpPr>
          <p:nvPr>
            <p:ph type="sldNum" sz="quarter" idx="12"/>
          </p:nvPr>
        </p:nvSpPr>
        <p:spPr/>
        <p:txBody>
          <a:bodyPr/>
          <a:lstStyle/>
          <a:p>
            <a:fld id="{F9913601-2E22-4589-A394-4D3650FFD697}" type="slidenum">
              <a:rPr lang="en-US" smtClean="0">
                <a:solidFill>
                  <a:prstClr val="black"/>
                </a:solidFill>
              </a:rPr>
              <a:pPr/>
              <a:t>50</a:t>
            </a:fld>
            <a:endParaRPr lang="en-US" dirty="0">
              <a:solidFill>
                <a:prstClr val="black"/>
              </a:solidFill>
            </a:endParaRPr>
          </a:p>
        </p:txBody>
      </p:sp>
      <p:sp>
        <p:nvSpPr>
          <p:cNvPr id="5" name="TextBox 4">
            <a:extLst>
              <a:ext uri="{FF2B5EF4-FFF2-40B4-BE49-F238E27FC236}">
                <a16:creationId xmlns:a16="http://schemas.microsoft.com/office/drawing/2014/main" id="{E3892A27-19D3-7146-B7F7-BA67EE357B97}"/>
              </a:ext>
            </a:extLst>
          </p:cNvPr>
          <p:cNvSpPr txBox="1"/>
          <p:nvPr/>
        </p:nvSpPr>
        <p:spPr>
          <a:xfrm>
            <a:off x="685800" y="6096000"/>
            <a:ext cx="8865889" cy="646331"/>
          </a:xfrm>
          <a:prstGeom prst="rect">
            <a:avLst/>
          </a:prstGeom>
          <a:noFill/>
        </p:spPr>
        <p:txBody>
          <a:bodyPr wrap="none" rtlCol="0">
            <a:spAutoFit/>
          </a:bodyPr>
          <a:lstStyle/>
          <a:p>
            <a:r>
              <a:rPr lang="en-US" altLang="zh-CN" dirty="0"/>
              <a:t>[1] </a:t>
            </a:r>
            <a:r>
              <a:rPr lang="en-US" altLang="zh-CN" dirty="0">
                <a:hlinkClick r:id="rId3"/>
              </a:rPr>
              <a:t>https://covid19.uclaml.org/model.html</a:t>
            </a:r>
            <a:endParaRPr lang="en-US" altLang="zh-CN" dirty="0"/>
          </a:p>
          <a:p>
            <a:r>
              <a:rPr lang="en-US" altLang="zh-CN" dirty="0"/>
              <a:t>[2] https://</a:t>
            </a:r>
            <a:r>
              <a:rPr lang="en-US" altLang="zh-CN" dirty="0" err="1"/>
              <a:t>en.wikipedia.org</a:t>
            </a:r>
            <a:r>
              <a:rPr lang="en-US" altLang="zh-CN" dirty="0"/>
              <a:t>/wiki/</a:t>
            </a:r>
            <a:r>
              <a:rPr lang="en-US" altLang="zh-CN" dirty="0" err="1"/>
              <a:t>Compartmental_models_in_epidemiology#The_SIR_model</a:t>
            </a:r>
            <a:endParaRPr lang="en-US" dirty="0"/>
          </a:p>
        </p:txBody>
      </p:sp>
      <p:pic>
        <p:nvPicPr>
          <p:cNvPr id="6" name="Picture 5">
            <a:extLst>
              <a:ext uri="{FF2B5EF4-FFF2-40B4-BE49-F238E27FC236}">
                <a16:creationId xmlns:a16="http://schemas.microsoft.com/office/drawing/2014/main" id="{542E1433-B235-644A-B281-D4423E06A9E0}"/>
              </a:ext>
            </a:extLst>
          </p:cNvPr>
          <p:cNvPicPr>
            <a:picLocks noChangeAspect="1"/>
          </p:cNvPicPr>
          <p:nvPr/>
        </p:nvPicPr>
        <p:blipFill rotWithShape="1">
          <a:blip r:embed="rId4"/>
          <a:srcRect b="45744"/>
          <a:stretch/>
        </p:blipFill>
        <p:spPr>
          <a:xfrm>
            <a:off x="2667000" y="3625998"/>
            <a:ext cx="7205472" cy="1040595"/>
          </a:xfrm>
          <a:prstGeom prst="rect">
            <a:avLst/>
          </a:prstGeom>
        </p:spPr>
      </p:pic>
    </p:spTree>
    <p:extLst>
      <p:ext uri="{BB962C8B-B14F-4D97-AF65-F5344CB8AC3E}">
        <p14:creationId xmlns:p14="http://schemas.microsoft.com/office/powerpoint/2010/main" val="244467002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013DAD-F7CD-42AD-9BD1-D1960BABEAAE}"/>
              </a:ext>
            </a:extLst>
          </p:cNvPr>
          <p:cNvSpPr>
            <a:spLocks noGrp="1"/>
          </p:cNvSpPr>
          <p:nvPr>
            <p:ph type="title"/>
          </p:nvPr>
        </p:nvSpPr>
        <p:spPr/>
        <p:txBody>
          <a:bodyPr/>
          <a:lstStyle/>
          <a:p>
            <a:r>
              <a:rPr lang="en-US" altLang="zh-CN" dirty="0"/>
              <a:t>Epidemic</a:t>
            </a:r>
            <a:r>
              <a:rPr lang="zh-CN" altLang="en-US" dirty="0"/>
              <a:t> </a:t>
            </a:r>
            <a:r>
              <a:rPr lang="en-US" altLang="zh-CN" dirty="0"/>
              <a:t>Model</a:t>
            </a:r>
            <a:r>
              <a:rPr lang="zh-CN" altLang="en-US" dirty="0"/>
              <a:t> </a:t>
            </a:r>
            <a:r>
              <a:rPr lang="en-US" altLang="zh-CN" dirty="0"/>
              <a:t>-SIR</a:t>
            </a:r>
            <a:endParaRPr lang="en-US"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0767593E-4959-429D-9AD4-7FBD14AC545E}"/>
                  </a:ext>
                </a:extLst>
              </p:cNvPr>
              <p:cNvSpPr>
                <a:spLocks noGrp="1"/>
              </p:cNvSpPr>
              <p:nvPr>
                <p:ph idx="1"/>
              </p:nvPr>
            </p:nvSpPr>
            <p:spPr/>
            <p:txBody>
              <a:bodyPr>
                <a:normAutofit/>
              </a:bodyPr>
              <a:lstStyle/>
              <a:p>
                <a:r>
                  <a:rPr lang="en-US" altLang="zh-CN" dirty="0"/>
                  <a:t>To characterize such dynamics, let's define parameters at time </a:t>
                </a:r>
                <a14:m>
                  <m:oMath xmlns:m="http://schemas.openxmlformats.org/officeDocument/2006/math">
                    <m:r>
                      <a:rPr lang="en-US" altLang="zh-CN" i="1" dirty="0" smtClean="0">
                        <a:latin typeface="Cambria Math" panose="02040503050406030204" pitchFamily="18" charset="0"/>
                      </a:rPr>
                      <m:t>𝑡</m:t>
                    </m:r>
                  </m:oMath>
                </a14:m>
                <a:r>
                  <a:rPr lang="en-US" altLang="zh-CN" dirty="0"/>
                  <a:t> as follows:</a:t>
                </a:r>
              </a:p>
              <a:p>
                <a:pPr lvl="1"/>
                <a14:m>
                  <m:oMath xmlns:m="http://schemas.openxmlformats.org/officeDocument/2006/math">
                    <m:sSub>
                      <m:sSubPr>
                        <m:ctrlPr>
                          <a:rPr lang="en-US" i="1" dirty="0" smtClean="0">
                            <a:latin typeface="Cambria Math" panose="02040503050406030204" pitchFamily="18" charset="0"/>
                          </a:rPr>
                        </m:ctrlPr>
                      </m:sSubPr>
                      <m:e>
                        <m:r>
                          <a:rPr lang="en-US" altLang="zh-CN" b="0" i="1" dirty="0" smtClean="0">
                            <a:latin typeface="Cambria Math" panose="02040503050406030204" pitchFamily="18" charset="0"/>
                          </a:rPr>
                          <m:t>𝑆</m:t>
                        </m:r>
                      </m:e>
                      <m:sub>
                        <m:r>
                          <a:rPr lang="en-US" altLang="zh-CN" b="0" i="1" dirty="0" smtClean="0">
                            <a:latin typeface="Cambria Math" panose="02040503050406030204" pitchFamily="18" charset="0"/>
                          </a:rPr>
                          <m:t>𝑡</m:t>
                        </m:r>
                      </m:sub>
                    </m:sSub>
                  </m:oMath>
                </a14:m>
                <a:r>
                  <a:rPr lang="en-US" dirty="0"/>
                  <a:t>: the number of susceptible individuals</a:t>
                </a:r>
              </a:p>
              <a:p>
                <a:pPr lvl="1"/>
                <a14:m>
                  <m:oMath xmlns:m="http://schemas.openxmlformats.org/officeDocument/2006/math">
                    <m:sSub>
                      <m:sSubPr>
                        <m:ctrlPr>
                          <a:rPr lang="en-US" i="1" dirty="0">
                            <a:latin typeface="Cambria Math" panose="02040503050406030204" pitchFamily="18" charset="0"/>
                          </a:rPr>
                        </m:ctrlPr>
                      </m:sSubPr>
                      <m:e>
                        <m:r>
                          <a:rPr lang="en-US" altLang="zh-CN" b="0" i="1" dirty="0" smtClean="0">
                            <a:latin typeface="Cambria Math" panose="02040503050406030204" pitchFamily="18" charset="0"/>
                          </a:rPr>
                          <m:t>𝐼</m:t>
                        </m:r>
                      </m:e>
                      <m:sub>
                        <m:r>
                          <a:rPr lang="en-US" altLang="zh-CN" i="1" dirty="0">
                            <a:latin typeface="Cambria Math" panose="02040503050406030204" pitchFamily="18" charset="0"/>
                          </a:rPr>
                          <m:t>𝑡</m:t>
                        </m:r>
                      </m:sub>
                    </m:sSub>
                    <m:r>
                      <a:rPr lang="en-US" altLang="zh-CN" i="1" dirty="0">
                        <a:latin typeface="Cambria Math" panose="02040503050406030204" pitchFamily="18" charset="0"/>
                      </a:rPr>
                      <m:t> </m:t>
                    </m:r>
                  </m:oMath>
                </a14:m>
                <a:r>
                  <a:rPr lang="en-US" dirty="0"/>
                  <a:t>: the number of infectious individuals</a:t>
                </a:r>
              </a:p>
              <a:p>
                <a:pPr lvl="1"/>
                <a14:m>
                  <m:oMath xmlns:m="http://schemas.openxmlformats.org/officeDocument/2006/math">
                    <m:sSub>
                      <m:sSubPr>
                        <m:ctrlPr>
                          <a:rPr lang="en-US" i="1" dirty="0">
                            <a:latin typeface="Cambria Math" panose="02040503050406030204" pitchFamily="18" charset="0"/>
                          </a:rPr>
                        </m:ctrlPr>
                      </m:sSubPr>
                      <m:e>
                        <m:r>
                          <a:rPr lang="en-US" altLang="zh-CN" b="0" i="1" dirty="0" smtClean="0">
                            <a:latin typeface="Cambria Math" panose="02040503050406030204" pitchFamily="18" charset="0"/>
                          </a:rPr>
                          <m:t>𝑅</m:t>
                        </m:r>
                      </m:e>
                      <m:sub>
                        <m:r>
                          <a:rPr lang="en-US" altLang="zh-CN" i="1" dirty="0">
                            <a:latin typeface="Cambria Math" panose="02040503050406030204" pitchFamily="18" charset="0"/>
                          </a:rPr>
                          <m:t>𝑡</m:t>
                        </m:r>
                      </m:sub>
                    </m:sSub>
                    <m:r>
                      <a:rPr lang="en-US" altLang="zh-CN" i="1" dirty="0">
                        <a:latin typeface="Cambria Math" panose="02040503050406030204" pitchFamily="18" charset="0"/>
                      </a:rPr>
                      <m:t> </m:t>
                    </m:r>
                  </m:oMath>
                </a14:m>
                <a:r>
                  <a:rPr lang="en-US" dirty="0"/>
                  <a:t>: the number of recovered/immune individuals</a:t>
                </a:r>
              </a:p>
              <a:p>
                <a:pPr lvl="1"/>
                <a14:m>
                  <m:oMath xmlns:m="http://schemas.openxmlformats.org/officeDocument/2006/math">
                    <m:sSub>
                      <m:sSubPr>
                        <m:ctrlPr>
                          <a:rPr lang="en-US" i="1" dirty="0">
                            <a:latin typeface="Cambria Math" panose="02040503050406030204" pitchFamily="18" charset="0"/>
                          </a:rPr>
                        </m:ctrlPr>
                      </m:sSubPr>
                      <m:e>
                        <m:r>
                          <a:rPr lang="en-US" altLang="zh-CN" i="1" dirty="0">
                            <a:latin typeface="Cambria Math" panose="02040503050406030204" pitchFamily="18" charset="0"/>
                          </a:rPr>
                          <m:t>𝑆</m:t>
                        </m:r>
                      </m:e>
                      <m:sub>
                        <m:r>
                          <a:rPr lang="en-US" altLang="zh-CN" i="1" dirty="0">
                            <a:latin typeface="Cambria Math" panose="02040503050406030204" pitchFamily="18" charset="0"/>
                          </a:rPr>
                          <m:t>𝑡</m:t>
                        </m:r>
                      </m:sub>
                    </m:sSub>
                    <m:r>
                      <a:rPr lang="en-US" altLang="zh-CN" b="0" i="0" dirty="0" smtClean="0">
                        <a:latin typeface="Cambria Math" panose="02040503050406030204" pitchFamily="18" charset="0"/>
                      </a:rPr>
                      <m:t>+</m:t>
                    </m:r>
                    <m:sSub>
                      <m:sSubPr>
                        <m:ctrlPr>
                          <a:rPr lang="en-US" i="1" dirty="0">
                            <a:latin typeface="Cambria Math" panose="02040503050406030204" pitchFamily="18" charset="0"/>
                          </a:rPr>
                        </m:ctrlPr>
                      </m:sSubPr>
                      <m:e>
                        <m:r>
                          <a:rPr lang="en-US" altLang="zh-CN" b="0" i="1" dirty="0" smtClean="0">
                            <a:latin typeface="Cambria Math" panose="02040503050406030204" pitchFamily="18" charset="0"/>
                          </a:rPr>
                          <m:t>𝐼</m:t>
                        </m:r>
                      </m:e>
                      <m:sub>
                        <m:r>
                          <a:rPr lang="en-US" altLang="zh-CN" i="1" dirty="0">
                            <a:latin typeface="Cambria Math" panose="02040503050406030204" pitchFamily="18" charset="0"/>
                          </a:rPr>
                          <m:t>𝑡</m:t>
                        </m:r>
                      </m:sub>
                    </m:sSub>
                  </m:oMath>
                </a14:m>
                <a:r>
                  <a:rPr lang="en-US" altLang="zh-CN" dirty="0"/>
                  <a:t>+</a:t>
                </a:r>
                <a:r>
                  <a:rPr lang="en-US" dirty="0"/>
                  <a:t> </a:t>
                </a:r>
                <a14:m>
                  <m:oMath xmlns:m="http://schemas.openxmlformats.org/officeDocument/2006/math">
                    <m:sSub>
                      <m:sSubPr>
                        <m:ctrlPr>
                          <a:rPr lang="en-US" i="1" dirty="0">
                            <a:latin typeface="Cambria Math" panose="02040503050406030204" pitchFamily="18" charset="0"/>
                          </a:rPr>
                        </m:ctrlPr>
                      </m:sSubPr>
                      <m:e>
                        <m:r>
                          <a:rPr lang="en-US" altLang="zh-CN" b="0" i="1" dirty="0" smtClean="0">
                            <a:latin typeface="Cambria Math" panose="02040503050406030204" pitchFamily="18" charset="0"/>
                          </a:rPr>
                          <m:t>𝑅</m:t>
                        </m:r>
                      </m:e>
                      <m:sub>
                        <m:r>
                          <a:rPr lang="en-US" altLang="zh-CN" i="1" dirty="0">
                            <a:latin typeface="Cambria Math" panose="02040503050406030204" pitchFamily="18" charset="0"/>
                          </a:rPr>
                          <m:t>𝑡</m:t>
                        </m:r>
                      </m:sub>
                    </m:sSub>
                  </m:oMath>
                </a14:m>
                <a:r>
                  <a:rPr lang="en-US" altLang="zh-CN" dirty="0"/>
                  <a:t>=N</a:t>
                </a:r>
                <a:endParaRPr lang="en-US" dirty="0"/>
              </a:p>
              <a:p>
                <a:pPr lvl="1"/>
                <a:endParaRPr lang="en-US" sz="2000" dirty="0"/>
              </a:p>
              <a:p>
                <a:pPr lvl="1"/>
                <a:endParaRPr lang="en-US" altLang="zh-CN" sz="2800" dirty="0"/>
              </a:p>
              <a:p>
                <a:pPr lvl="2"/>
                <a:endParaRPr lang="en-US" sz="2400" dirty="0"/>
              </a:p>
            </p:txBody>
          </p:sp>
        </mc:Choice>
        <mc:Fallback>
          <p:sp>
            <p:nvSpPr>
              <p:cNvPr id="3" name="Content Placeholder 2">
                <a:extLst>
                  <a:ext uri="{FF2B5EF4-FFF2-40B4-BE49-F238E27FC236}">
                    <a16:creationId xmlns:a16="http://schemas.microsoft.com/office/drawing/2014/main" id="{0767593E-4959-429D-9AD4-7FBD14AC545E}"/>
                  </a:ext>
                </a:extLst>
              </p:cNvPr>
              <p:cNvSpPr>
                <a:spLocks noGrp="1" noRot="1" noChangeAspect="1" noMove="1" noResize="1" noEditPoints="1" noAdjustHandles="1" noChangeArrowheads="1" noChangeShapeType="1" noTextEdit="1"/>
              </p:cNvSpPr>
              <p:nvPr>
                <p:ph idx="1"/>
              </p:nvPr>
            </p:nvSpPr>
            <p:spPr>
              <a:blipFill>
                <a:blip r:embed="rId3"/>
                <a:stretch>
                  <a:fillRect l="-1040" t="-1425"/>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3F685143-9B84-41AE-8FFC-12D16452E50C}"/>
              </a:ext>
            </a:extLst>
          </p:cNvPr>
          <p:cNvSpPr>
            <a:spLocks noGrp="1"/>
          </p:cNvSpPr>
          <p:nvPr>
            <p:ph type="sldNum" sz="quarter" idx="12"/>
          </p:nvPr>
        </p:nvSpPr>
        <p:spPr/>
        <p:txBody>
          <a:bodyPr/>
          <a:lstStyle/>
          <a:p>
            <a:fld id="{F9913601-2E22-4589-A394-4D3650FFD697}" type="slidenum">
              <a:rPr lang="en-US" smtClean="0">
                <a:solidFill>
                  <a:prstClr val="black"/>
                </a:solidFill>
              </a:rPr>
              <a:pPr/>
              <a:t>51</a:t>
            </a:fld>
            <a:endParaRPr lang="en-US" dirty="0">
              <a:solidFill>
                <a:prstClr val="black"/>
              </a:solidFill>
            </a:endParaRPr>
          </a:p>
        </p:txBody>
      </p:sp>
      <p:sp>
        <p:nvSpPr>
          <p:cNvPr id="5" name="TextBox 4">
            <a:extLst>
              <a:ext uri="{FF2B5EF4-FFF2-40B4-BE49-F238E27FC236}">
                <a16:creationId xmlns:a16="http://schemas.microsoft.com/office/drawing/2014/main" id="{E3892A27-19D3-7146-B7F7-BA67EE357B97}"/>
              </a:ext>
            </a:extLst>
          </p:cNvPr>
          <p:cNvSpPr txBox="1"/>
          <p:nvPr/>
        </p:nvSpPr>
        <p:spPr>
          <a:xfrm>
            <a:off x="685800" y="6096000"/>
            <a:ext cx="8865889" cy="646331"/>
          </a:xfrm>
          <a:prstGeom prst="rect">
            <a:avLst/>
          </a:prstGeom>
          <a:noFill/>
        </p:spPr>
        <p:txBody>
          <a:bodyPr wrap="none" rtlCol="0">
            <a:spAutoFit/>
          </a:bodyPr>
          <a:lstStyle/>
          <a:p>
            <a:r>
              <a:rPr lang="en-US" altLang="zh-CN" dirty="0"/>
              <a:t>[1] </a:t>
            </a:r>
            <a:r>
              <a:rPr lang="en-US" altLang="zh-CN" dirty="0">
                <a:hlinkClick r:id="rId4"/>
              </a:rPr>
              <a:t>https://covid19.uclaml.org/model.html</a:t>
            </a:r>
            <a:endParaRPr lang="en-US" altLang="zh-CN" dirty="0"/>
          </a:p>
          <a:p>
            <a:r>
              <a:rPr lang="en-US" altLang="zh-CN" dirty="0"/>
              <a:t>[2] https://</a:t>
            </a:r>
            <a:r>
              <a:rPr lang="en-US" altLang="zh-CN" dirty="0" err="1"/>
              <a:t>en.wikipedia.org</a:t>
            </a:r>
            <a:r>
              <a:rPr lang="en-US" altLang="zh-CN" dirty="0"/>
              <a:t>/wiki/</a:t>
            </a:r>
            <a:r>
              <a:rPr lang="en-US" altLang="zh-CN" dirty="0" err="1"/>
              <a:t>Compartmental_models_in_epidemiology#The_SIR_model</a:t>
            </a:r>
            <a:endParaRPr lang="en-US" dirty="0"/>
          </a:p>
        </p:txBody>
      </p:sp>
      <p:pic>
        <p:nvPicPr>
          <p:cNvPr id="7" name="Picture 6">
            <a:extLst>
              <a:ext uri="{FF2B5EF4-FFF2-40B4-BE49-F238E27FC236}">
                <a16:creationId xmlns:a16="http://schemas.microsoft.com/office/drawing/2014/main" id="{DA6565A4-CC46-5C1A-4F42-2BB091BD10EE}"/>
              </a:ext>
            </a:extLst>
          </p:cNvPr>
          <p:cNvPicPr>
            <a:picLocks noChangeAspect="1"/>
          </p:cNvPicPr>
          <p:nvPr/>
        </p:nvPicPr>
        <p:blipFill rotWithShape="1">
          <a:blip r:embed="rId5"/>
          <a:srcRect b="45744"/>
          <a:stretch/>
        </p:blipFill>
        <p:spPr>
          <a:xfrm>
            <a:off x="4196255" y="4390625"/>
            <a:ext cx="7205472" cy="1040595"/>
          </a:xfrm>
          <a:prstGeom prst="rect">
            <a:avLst/>
          </a:prstGeom>
        </p:spPr>
      </p:pic>
    </p:spTree>
    <p:extLst>
      <p:ext uri="{BB962C8B-B14F-4D97-AF65-F5344CB8AC3E}">
        <p14:creationId xmlns:p14="http://schemas.microsoft.com/office/powerpoint/2010/main" val="243031075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013DAD-F7CD-42AD-9BD1-D1960BABEAAE}"/>
              </a:ext>
            </a:extLst>
          </p:cNvPr>
          <p:cNvSpPr>
            <a:spLocks noGrp="1"/>
          </p:cNvSpPr>
          <p:nvPr>
            <p:ph type="title"/>
          </p:nvPr>
        </p:nvSpPr>
        <p:spPr/>
        <p:txBody>
          <a:bodyPr/>
          <a:lstStyle/>
          <a:p>
            <a:r>
              <a:rPr lang="en-US" altLang="zh-CN" dirty="0"/>
              <a:t>Epidemic</a:t>
            </a:r>
            <a:r>
              <a:rPr lang="zh-CN" altLang="en-US" dirty="0"/>
              <a:t> </a:t>
            </a:r>
            <a:r>
              <a:rPr lang="en-US" altLang="zh-CN" dirty="0"/>
              <a:t>Model</a:t>
            </a:r>
            <a:r>
              <a:rPr lang="zh-CN" altLang="en-US" dirty="0"/>
              <a:t> </a:t>
            </a:r>
            <a:r>
              <a:rPr lang="en-US" altLang="zh-CN" dirty="0"/>
              <a:t>-SIR</a:t>
            </a:r>
            <a:endParaRPr lang="en-US" dirty="0"/>
          </a:p>
        </p:txBody>
      </p:sp>
      <p:sp>
        <p:nvSpPr>
          <p:cNvPr id="3" name="Content Placeholder 2">
            <a:extLst>
              <a:ext uri="{FF2B5EF4-FFF2-40B4-BE49-F238E27FC236}">
                <a16:creationId xmlns:a16="http://schemas.microsoft.com/office/drawing/2014/main" id="{0767593E-4959-429D-9AD4-7FBD14AC545E}"/>
              </a:ext>
            </a:extLst>
          </p:cNvPr>
          <p:cNvSpPr>
            <a:spLocks noGrp="1"/>
          </p:cNvSpPr>
          <p:nvPr>
            <p:ph idx="1"/>
          </p:nvPr>
        </p:nvSpPr>
        <p:spPr/>
        <p:txBody>
          <a:bodyPr>
            <a:normAutofit/>
          </a:bodyPr>
          <a:lstStyle/>
          <a:p>
            <a:r>
              <a:rPr lang="en-US" sz="2800" dirty="0"/>
              <a:t>The evolving (differential) equations of the above parameters over time are defined as </a:t>
            </a:r>
            <a:r>
              <a:rPr lang="en-US" altLang="zh-CN" sz="2800" dirty="0"/>
              <a:t>the</a:t>
            </a:r>
            <a:r>
              <a:rPr lang="zh-CN" altLang="en-US" sz="2800" dirty="0"/>
              <a:t> </a:t>
            </a:r>
            <a:r>
              <a:rPr lang="en-US" altLang="zh-CN" sz="2800" dirty="0"/>
              <a:t>follows</a:t>
            </a:r>
            <a:r>
              <a:rPr lang="en-US" altLang="zh-CN" sz="2400" dirty="0"/>
              <a:t>:</a:t>
            </a:r>
          </a:p>
          <a:p>
            <a:pPr lvl="1"/>
            <a:endParaRPr lang="en-US" sz="2000" dirty="0"/>
          </a:p>
          <a:p>
            <a:pPr lvl="1"/>
            <a:endParaRPr lang="en-US" altLang="zh-CN" sz="2800" dirty="0"/>
          </a:p>
          <a:p>
            <a:pPr lvl="2"/>
            <a:endParaRPr lang="en-US" sz="2400" dirty="0"/>
          </a:p>
        </p:txBody>
      </p:sp>
      <p:sp>
        <p:nvSpPr>
          <p:cNvPr id="4" name="Slide Number Placeholder 3">
            <a:extLst>
              <a:ext uri="{FF2B5EF4-FFF2-40B4-BE49-F238E27FC236}">
                <a16:creationId xmlns:a16="http://schemas.microsoft.com/office/drawing/2014/main" id="{3F685143-9B84-41AE-8FFC-12D16452E50C}"/>
              </a:ext>
            </a:extLst>
          </p:cNvPr>
          <p:cNvSpPr>
            <a:spLocks noGrp="1"/>
          </p:cNvSpPr>
          <p:nvPr>
            <p:ph type="sldNum" sz="quarter" idx="12"/>
          </p:nvPr>
        </p:nvSpPr>
        <p:spPr/>
        <p:txBody>
          <a:bodyPr/>
          <a:lstStyle/>
          <a:p>
            <a:fld id="{F9913601-2E22-4589-A394-4D3650FFD697}" type="slidenum">
              <a:rPr lang="en-US" smtClean="0">
                <a:solidFill>
                  <a:prstClr val="black"/>
                </a:solidFill>
              </a:rPr>
              <a:pPr/>
              <a:t>52</a:t>
            </a:fld>
            <a:endParaRPr lang="en-US" dirty="0">
              <a:solidFill>
                <a:prstClr val="black"/>
              </a:solidFill>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4B20B42-F339-C14D-B648-4BCACF503CD9}"/>
                  </a:ext>
                </a:extLst>
              </p:cNvPr>
              <p:cNvSpPr txBox="1"/>
              <p:nvPr/>
            </p:nvSpPr>
            <p:spPr>
              <a:xfrm>
                <a:off x="4572000" y="2438400"/>
                <a:ext cx="1862305" cy="7012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400" i="1" smtClean="0">
                              <a:latin typeface="Cambria Math" panose="02040503050406030204" pitchFamily="18" charset="0"/>
                            </a:rPr>
                          </m:ctrlPr>
                        </m:fPr>
                        <m:num>
                          <m:r>
                            <a:rPr lang="en-US" altLang="zh-CN" sz="2400" b="0" i="1" smtClean="0">
                              <a:latin typeface="Cambria Math" panose="02040503050406030204" pitchFamily="18" charset="0"/>
                            </a:rPr>
                            <m:t>𝑑</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𝑆</m:t>
                              </m:r>
                            </m:e>
                            <m:sub>
                              <m:r>
                                <a:rPr lang="en-US" altLang="zh-CN" sz="2400" b="0" i="1" smtClean="0">
                                  <a:latin typeface="Cambria Math" panose="02040503050406030204" pitchFamily="18" charset="0"/>
                                </a:rPr>
                                <m:t>𝑡</m:t>
                              </m:r>
                            </m:sub>
                          </m:sSub>
                        </m:num>
                        <m:den>
                          <m:r>
                            <a:rPr lang="en-US" altLang="zh-CN" sz="2400" b="0" i="1" smtClean="0">
                              <a:latin typeface="Cambria Math" panose="02040503050406030204" pitchFamily="18" charset="0"/>
                            </a:rPr>
                            <m:t>𝑑𝑡</m:t>
                          </m:r>
                        </m:den>
                      </m:f>
                      <m:r>
                        <a:rPr lang="en-US" altLang="zh-CN" sz="2400" b="0" i="0" smtClean="0">
                          <a:latin typeface="Cambria Math" panose="02040503050406030204" pitchFamily="18" charset="0"/>
                        </a:rPr>
                        <m:t>=−</m:t>
                      </m:r>
                      <m:r>
                        <m:rPr>
                          <m:sty m:val="p"/>
                        </m:rPr>
                        <a:rPr lang="en-US" altLang="zh-CN" sz="2400" i="1">
                          <a:latin typeface="Cambria Math" panose="02040503050406030204" pitchFamily="18" charset="0"/>
                        </a:rPr>
                        <m:t>β</m:t>
                      </m:r>
                      <m:f>
                        <m:fPr>
                          <m:ctrlPr>
                            <a:rPr lang="en-US" sz="2400" i="1">
                              <a:latin typeface="Cambria Math" panose="02040503050406030204" pitchFamily="18" charset="0"/>
                            </a:rPr>
                          </m:ctrlPr>
                        </m:fPr>
                        <m:num>
                          <m:sSub>
                            <m:sSubPr>
                              <m:ctrlPr>
                                <a:rPr lang="en-US" altLang="zh-CN" sz="2400" i="1">
                                  <a:latin typeface="Cambria Math" panose="02040503050406030204" pitchFamily="18" charset="0"/>
                                </a:rPr>
                              </m:ctrlPr>
                            </m:sSubPr>
                            <m:e>
                              <m:r>
                                <a:rPr lang="en-US" altLang="zh-CN" sz="2400" b="0" i="1" smtClean="0">
                                  <a:latin typeface="Cambria Math" panose="02040503050406030204" pitchFamily="18" charset="0"/>
                                </a:rPr>
                                <m:t>𝐼</m:t>
                              </m:r>
                            </m:e>
                            <m:sub>
                              <m:r>
                                <a:rPr lang="en-US" altLang="zh-CN" sz="2400" i="1">
                                  <a:latin typeface="Cambria Math" panose="02040503050406030204" pitchFamily="18" charset="0"/>
                                </a:rPr>
                                <m:t>𝑡</m:t>
                              </m:r>
                            </m:sub>
                          </m:sSub>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𝑆</m:t>
                              </m:r>
                            </m:e>
                            <m:sub>
                              <m:r>
                                <a:rPr lang="en-US" altLang="zh-CN" sz="2400" i="1">
                                  <a:latin typeface="Cambria Math" panose="02040503050406030204" pitchFamily="18" charset="0"/>
                                </a:rPr>
                                <m:t>𝑡</m:t>
                              </m:r>
                            </m:sub>
                          </m:sSub>
                        </m:num>
                        <m:den>
                          <m:r>
                            <a:rPr lang="en-US" altLang="zh-CN" sz="2400" b="0" i="1" smtClean="0">
                              <a:latin typeface="Cambria Math" panose="02040503050406030204" pitchFamily="18" charset="0"/>
                            </a:rPr>
                            <m:t>𝑁</m:t>
                          </m:r>
                        </m:den>
                      </m:f>
                    </m:oMath>
                  </m:oMathPara>
                </a14:m>
                <a:endParaRPr lang="en-US" sz="2400" dirty="0"/>
              </a:p>
            </p:txBody>
          </p:sp>
        </mc:Choice>
        <mc:Fallback xmlns="">
          <p:sp>
            <p:nvSpPr>
              <p:cNvPr id="7" name="TextBox 6">
                <a:extLst>
                  <a:ext uri="{FF2B5EF4-FFF2-40B4-BE49-F238E27FC236}">
                    <a16:creationId xmlns:a16="http://schemas.microsoft.com/office/drawing/2014/main" id="{D4B20B42-F339-C14D-B648-4BCACF503CD9}"/>
                  </a:ext>
                </a:extLst>
              </p:cNvPr>
              <p:cNvSpPr txBox="1">
                <a:spLocks noRot="1" noChangeAspect="1" noMove="1" noResize="1" noEditPoints="1" noAdjustHandles="1" noChangeArrowheads="1" noChangeShapeType="1" noTextEdit="1"/>
              </p:cNvSpPr>
              <p:nvPr/>
            </p:nvSpPr>
            <p:spPr>
              <a:xfrm>
                <a:off x="4572000" y="2438400"/>
                <a:ext cx="1862305" cy="701218"/>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A6CDBDCD-3946-FC4E-92ED-B9F1E6D83D3E}"/>
                  </a:ext>
                </a:extLst>
              </p:cNvPr>
              <p:cNvSpPr txBox="1"/>
              <p:nvPr/>
            </p:nvSpPr>
            <p:spPr>
              <a:xfrm>
                <a:off x="4572000" y="3166043"/>
                <a:ext cx="2320828" cy="7012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400" i="1" smtClean="0">
                              <a:latin typeface="Cambria Math" panose="02040503050406030204" pitchFamily="18" charset="0"/>
                            </a:rPr>
                          </m:ctrlPr>
                        </m:fPr>
                        <m:num>
                          <m:r>
                            <a:rPr lang="en-US" altLang="zh-CN" sz="2400" b="0" i="1" smtClean="0">
                              <a:latin typeface="Cambria Math" panose="02040503050406030204" pitchFamily="18" charset="0"/>
                            </a:rPr>
                            <m:t>𝑑</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𝐼</m:t>
                              </m:r>
                            </m:e>
                            <m:sub>
                              <m:r>
                                <a:rPr lang="en-US" altLang="zh-CN" sz="2400" b="0" i="1" smtClean="0">
                                  <a:latin typeface="Cambria Math" panose="02040503050406030204" pitchFamily="18" charset="0"/>
                                </a:rPr>
                                <m:t>𝑡</m:t>
                              </m:r>
                            </m:sub>
                          </m:sSub>
                        </m:num>
                        <m:den>
                          <m:r>
                            <a:rPr lang="en-US" altLang="zh-CN" sz="2400" b="0" i="1" smtClean="0">
                              <a:latin typeface="Cambria Math" panose="02040503050406030204" pitchFamily="18" charset="0"/>
                            </a:rPr>
                            <m:t>𝑑𝑡</m:t>
                          </m:r>
                        </m:den>
                      </m:f>
                      <m:r>
                        <a:rPr lang="en-US" altLang="zh-CN" sz="2400" b="0" i="0" smtClean="0">
                          <a:latin typeface="Cambria Math" panose="02040503050406030204" pitchFamily="18" charset="0"/>
                        </a:rPr>
                        <m:t>=</m:t>
                      </m:r>
                      <m:r>
                        <m:rPr>
                          <m:sty m:val="p"/>
                        </m:rPr>
                        <a:rPr lang="en-US" altLang="zh-CN" sz="2400" i="1">
                          <a:latin typeface="Cambria Math" panose="02040503050406030204" pitchFamily="18" charset="0"/>
                        </a:rPr>
                        <m:t>β</m:t>
                      </m:r>
                      <m:f>
                        <m:fPr>
                          <m:ctrlPr>
                            <a:rPr lang="en-US" sz="2400" i="1">
                              <a:latin typeface="Cambria Math" panose="02040503050406030204" pitchFamily="18" charset="0"/>
                            </a:rPr>
                          </m:ctrlPr>
                        </m:fPr>
                        <m:num>
                          <m:sSub>
                            <m:sSubPr>
                              <m:ctrlPr>
                                <a:rPr lang="en-US" altLang="zh-CN" sz="2400" i="1">
                                  <a:latin typeface="Cambria Math" panose="02040503050406030204" pitchFamily="18" charset="0"/>
                                </a:rPr>
                              </m:ctrlPr>
                            </m:sSubPr>
                            <m:e>
                              <m:r>
                                <a:rPr lang="en-US" altLang="zh-CN" sz="2400" b="0" i="1" smtClean="0">
                                  <a:latin typeface="Cambria Math" panose="02040503050406030204" pitchFamily="18" charset="0"/>
                                </a:rPr>
                                <m:t>𝐼</m:t>
                              </m:r>
                            </m:e>
                            <m:sub>
                              <m:r>
                                <a:rPr lang="en-US" altLang="zh-CN" sz="2400" i="1">
                                  <a:latin typeface="Cambria Math" panose="02040503050406030204" pitchFamily="18" charset="0"/>
                                </a:rPr>
                                <m:t>𝑡</m:t>
                              </m:r>
                            </m:sub>
                          </m:sSub>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𝑆</m:t>
                              </m:r>
                            </m:e>
                            <m:sub>
                              <m:r>
                                <a:rPr lang="en-US" altLang="zh-CN" sz="2400" i="1">
                                  <a:latin typeface="Cambria Math" panose="02040503050406030204" pitchFamily="18" charset="0"/>
                                </a:rPr>
                                <m:t>𝑡</m:t>
                              </m:r>
                            </m:sub>
                          </m:sSub>
                        </m:num>
                        <m:den>
                          <m:r>
                            <a:rPr lang="en-US" altLang="zh-CN" sz="2400" b="0" i="1" smtClean="0">
                              <a:latin typeface="Cambria Math" panose="02040503050406030204" pitchFamily="18" charset="0"/>
                            </a:rPr>
                            <m:t>𝑁</m:t>
                          </m:r>
                        </m:den>
                      </m:f>
                      <m:r>
                        <a:rPr lang="en-US" altLang="zh-CN" sz="2400" b="0" i="0" smtClean="0">
                          <a:latin typeface="Cambria Math" panose="02040503050406030204" pitchFamily="18" charset="0"/>
                        </a:rPr>
                        <m:t>−</m:t>
                      </m:r>
                      <m:r>
                        <m:rPr>
                          <m:sty m:val="p"/>
                        </m:rPr>
                        <a:rPr lang="en-US" altLang="zh-CN" sz="2400" i="1">
                          <a:latin typeface="Cambria Math" panose="02040503050406030204" pitchFamily="18" charset="0"/>
                        </a:rPr>
                        <m:t>γ</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𝐼</m:t>
                          </m:r>
                        </m:e>
                        <m:sub>
                          <m:r>
                            <a:rPr lang="en-US" altLang="zh-CN" sz="2400" i="1">
                              <a:latin typeface="Cambria Math" panose="02040503050406030204" pitchFamily="18" charset="0"/>
                            </a:rPr>
                            <m:t>𝑡</m:t>
                          </m:r>
                        </m:sub>
                      </m:sSub>
                    </m:oMath>
                  </m:oMathPara>
                </a14:m>
                <a:endParaRPr lang="en-US" sz="2400" dirty="0"/>
              </a:p>
            </p:txBody>
          </p:sp>
        </mc:Choice>
        <mc:Fallback xmlns="">
          <p:sp>
            <p:nvSpPr>
              <p:cNvPr id="8" name="TextBox 7">
                <a:extLst>
                  <a:ext uri="{FF2B5EF4-FFF2-40B4-BE49-F238E27FC236}">
                    <a16:creationId xmlns:a16="http://schemas.microsoft.com/office/drawing/2014/main" id="{A6CDBDCD-3946-FC4E-92ED-B9F1E6D83D3E}"/>
                  </a:ext>
                </a:extLst>
              </p:cNvPr>
              <p:cNvSpPr txBox="1">
                <a:spLocks noRot="1" noChangeAspect="1" noMove="1" noResize="1" noEditPoints="1" noAdjustHandles="1" noChangeArrowheads="1" noChangeShapeType="1" noTextEdit="1"/>
              </p:cNvSpPr>
              <p:nvPr/>
            </p:nvSpPr>
            <p:spPr>
              <a:xfrm>
                <a:off x="4572000" y="3166043"/>
                <a:ext cx="2320828" cy="701218"/>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412ADB47-DBF9-3244-8ECE-A332A5D69AAF}"/>
                  </a:ext>
                </a:extLst>
              </p:cNvPr>
              <p:cNvSpPr txBox="1"/>
              <p:nvPr/>
            </p:nvSpPr>
            <p:spPr>
              <a:xfrm>
                <a:off x="4572000" y="3888628"/>
                <a:ext cx="1337930" cy="7012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400" i="1" smtClean="0">
                              <a:latin typeface="Cambria Math" panose="02040503050406030204" pitchFamily="18" charset="0"/>
                            </a:rPr>
                          </m:ctrlPr>
                        </m:fPr>
                        <m:num>
                          <m:r>
                            <a:rPr lang="en-US" altLang="zh-CN" sz="2400" b="0" i="1" smtClean="0">
                              <a:latin typeface="Cambria Math" panose="02040503050406030204" pitchFamily="18" charset="0"/>
                            </a:rPr>
                            <m:t>𝑑</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𝑅</m:t>
                              </m:r>
                            </m:e>
                            <m:sub>
                              <m:r>
                                <a:rPr lang="en-US" altLang="zh-CN" sz="2400" b="0" i="1" smtClean="0">
                                  <a:latin typeface="Cambria Math" panose="02040503050406030204" pitchFamily="18" charset="0"/>
                                </a:rPr>
                                <m:t>𝑡</m:t>
                              </m:r>
                            </m:sub>
                          </m:sSub>
                        </m:num>
                        <m:den>
                          <m:r>
                            <a:rPr lang="en-US" altLang="zh-CN" sz="2400" b="0" i="1" smtClean="0">
                              <a:latin typeface="Cambria Math" panose="02040503050406030204" pitchFamily="18" charset="0"/>
                            </a:rPr>
                            <m:t>𝑑𝑡</m:t>
                          </m:r>
                        </m:den>
                      </m:f>
                      <m:r>
                        <a:rPr lang="en-US" altLang="zh-CN" sz="2400" b="0" i="0" smtClean="0">
                          <a:latin typeface="Cambria Math" panose="02040503050406030204" pitchFamily="18" charset="0"/>
                        </a:rPr>
                        <m:t>=</m:t>
                      </m:r>
                      <m:r>
                        <m:rPr>
                          <m:sty m:val="p"/>
                        </m:rPr>
                        <a:rPr lang="en-US" altLang="zh-CN" sz="2400" i="1">
                          <a:latin typeface="Cambria Math" panose="02040503050406030204" pitchFamily="18" charset="0"/>
                        </a:rPr>
                        <m:t>γ</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𝐼</m:t>
                          </m:r>
                        </m:e>
                        <m:sub>
                          <m:r>
                            <a:rPr lang="en-US" altLang="zh-CN" sz="2400" i="1">
                              <a:latin typeface="Cambria Math" panose="02040503050406030204" pitchFamily="18" charset="0"/>
                            </a:rPr>
                            <m:t>𝑡</m:t>
                          </m:r>
                        </m:sub>
                      </m:sSub>
                    </m:oMath>
                  </m:oMathPara>
                </a14:m>
                <a:endParaRPr lang="en-US" sz="2400" dirty="0"/>
              </a:p>
            </p:txBody>
          </p:sp>
        </mc:Choice>
        <mc:Fallback xmlns="">
          <p:sp>
            <p:nvSpPr>
              <p:cNvPr id="9" name="TextBox 8">
                <a:extLst>
                  <a:ext uri="{FF2B5EF4-FFF2-40B4-BE49-F238E27FC236}">
                    <a16:creationId xmlns:a16="http://schemas.microsoft.com/office/drawing/2014/main" id="{412ADB47-DBF9-3244-8ECE-A332A5D69AAF}"/>
                  </a:ext>
                </a:extLst>
              </p:cNvPr>
              <p:cNvSpPr txBox="1">
                <a:spLocks noRot="1" noChangeAspect="1" noMove="1" noResize="1" noEditPoints="1" noAdjustHandles="1" noChangeArrowheads="1" noChangeShapeType="1" noTextEdit="1"/>
              </p:cNvSpPr>
              <p:nvPr/>
            </p:nvSpPr>
            <p:spPr>
              <a:xfrm>
                <a:off x="4572000" y="3888628"/>
                <a:ext cx="1337930" cy="701218"/>
              </a:xfrm>
              <a:prstGeom prst="rect">
                <a:avLst/>
              </a:prstGeom>
              <a:blipFill>
                <a:blip r:embed="rId6"/>
                <a:stretch>
                  <a:fillRect/>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9C6B3EF9-8455-74D1-718D-02CAEB5D64C2}"/>
              </a:ext>
            </a:extLst>
          </p:cNvPr>
          <p:cNvPicPr>
            <a:picLocks noChangeAspect="1"/>
          </p:cNvPicPr>
          <p:nvPr/>
        </p:nvPicPr>
        <p:blipFill rotWithShape="1">
          <a:blip r:embed="rId7"/>
          <a:srcRect b="45744"/>
          <a:stretch/>
        </p:blipFill>
        <p:spPr>
          <a:xfrm>
            <a:off x="2493264" y="4926791"/>
            <a:ext cx="7205472" cy="1040595"/>
          </a:xfrm>
          <a:prstGeom prst="rect">
            <a:avLst/>
          </a:prstGeom>
        </p:spPr>
      </p:pic>
    </p:spTree>
    <p:extLst>
      <p:ext uri="{BB962C8B-B14F-4D97-AF65-F5344CB8AC3E}">
        <p14:creationId xmlns:p14="http://schemas.microsoft.com/office/powerpoint/2010/main" val="324234519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013DAD-F7CD-42AD-9BD1-D1960BABEAAE}"/>
              </a:ext>
            </a:extLst>
          </p:cNvPr>
          <p:cNvSpPr>
            <a:spLocks noGrp="1"/>
          </p:cNvSpPr>
          <p:nvPr>
            <p:ph type="title"/>
          </p:nvPr>
        </p:nvSpPr>
        <p:spPr/>
        <p:txBody>
          <a:bodyPr/>
          <a:lstStyle/>
          <a:p>
            <a:r>
              <a:rPr lang="en-US" altLang="zh-CN" dirty="0"/>
              <a:t>Epidemic</a:t>
            </a:r>
            <a:r>
              <a:rPr lang="zh-CN" altLang="en-US" dirty="0"/>
              <a:t> </a:t>
            </a:r>
            <a:r>
              <a:rPr lang="en-US" altLang="zh-CN" dirty="0"/>
              <a:t>Model</a:t>
            </a:r>
            <a:r>
              <a:rPr lang="zh-CN" altLang="en-US" dirty="0"/>
              <a:t> </a:t>
            </a:r>
            <a:r>
              <a:rPr lang="en-US" altLang="zh-CN" dirty="0"/>
              <a:t>-SIR</a:t>
            </a:r>
            <a:endParaRPr lang="en-US" dirty="0"/>
          </a:p>
        </p:txBody>
      </p:sp>
      <p:sp>
        <p:nvSpPr>
          <p:cNvPr id="3" name="Content Placeholder 2">
            <a:extLst>
              <a:ext uri="{FF2B5EF4-FFF2-40B4-BE49-F238E27FC236}">
                <a16:creationId xmlns:a16="http://schemas.microsoft.com/office/drawing/2014/main" id="{0767593E-4959-429D-9AD4-7FBD14AC545E}"/>
              </a:ext>
            </a:extLst>
          </p:cNvPr>
          <p:cNvSpPr>
            <a:spLocks noGrp="1"/>
          </p:cNvSpPr>
          <p:nvPr>
            <p:ph idx="1"/>
          </p:nvPr>
        </p:nvSpPr>
        <p:spPr/>
        <p:txBody>
          <a:bodyPr>
            <a:normAutofit/>
          </a:bodyPr>
          <a:lstStyle/>
          <a:p>
            <a:r>
              <a:rPr lang="en-US" altLang="zh-CN" dirty="0"/>
              <a:t>Interpretation:</a:t>
            </a:r>
          </a:p>
          <a:p>
            <a:pPr lvl="1"/>
            <a:endParaRPr lang="en-US" altLang="zh-CN" sz="2800" dirty="0"/>
          </a:p>
          <a:p>
            <a:pPr lvl="1"/>
            <a:endParaRPr lang="en-US" sz="2000" dirty="0"/>
          </a:p>
          <a:p>
            <a:pPr lvl="1"/>
            <a:endParaRPr lang="en-US" altLang="zh-CN" sz="2800" dirty="0"/>
          </a:p>
          <a:p>
            <a:pPr lvl="2"/>
            <a:endParaRPr lang="en-US" sz="2400" dirty="0"/>
          </a:p>
        </p:txBody>
      </p:sp>
      <p:sp>
        <p:nvSpPr>
          <p:cNvPr id="4" name="Slide Number Placeholder 3">
            <a:extLst>
              <a:ext uri="{FF2B5EF4-FFF2-40B4-BE49-F238E27FC236}">
                <a16:creationId xmlns:a16="http://schemas.microsoft.com/office/drawing/2014/main" id="{3F685143-9B84-41AE-8FFC-12D16452E50C}"/>
              </a:ext>
            </a:extLst>
          </p:cNvPr>
          <p:cNvSpPr>
            <a:spLocks noGrp="1"/>
          </p:cNvSpPr>
          <p:nvPr>
            <p:ph type="sldNum" sz="quarter" idx="12"/>
          </p:nvPr>
        </p:nvSpPr>
        <p:spPr/>
        <p:txBody>
          <a:bodyPr/>
          <a:lstStyle/>
          <a:p>
            <a:fld id="{F9913601-2E22-4589-A394-4D3650FFD697}" type="slidenum">
              <a:rPr lang="en-US" smtClean="0">
                <a:solidFill>
                  <a:prstClr val="black"/>
                </a:solidFill>
              </a:rPr>
              <a:pPr/>
              <a:t>53</a:t>
            </a:fld>
            <a:endParaRPr lang="en-US" dirty="0">
              <a:solidFill>
                <a:prstClr val="black"/>
              </a:solidFill>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4B20B42-F339-C14D-B648-4BCACF503CD9}"/>
                  </a:ext>
                </a:extLst>
              </p:cNvPr>
              <p:cNvSpPr txBox="1"/>
              <p:nvPr/>
            </p:nvSpPr>
            <p:spPr>
              <a:xfrm>
                <a:off x="1964447" y="2057400"/>
                <a:ext cx="1862305" cy="7012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400" i="1" smtClean="0">
                              <a:latin typeface="Cambria Math" panose="02040503050406030204" pitchFamily="18" charset="0"/>
                            </a:rPr>
                          </m:ctrlPr>
                        </m:fPr>
                        <m:num>
                          <m:r>
                            <a:rPr lang="en-US" altLang="zh-CN" sz="2400" b="0" i="1" smtClean="0">
                              <a:latin typeface="Cambria Math" panose="02040503050406030204" pitchFamily="18" charset="0"/>
                            </a:rPr>
                            <m:t>𝑑</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𝑆</m:t>
                              </m:r>
                            </m:e>
                            <m:sub>
                              <m:r>
                                <a:rPr lang="en-US" altLang="zh-CN" sz="2400" b="0" i="1" smtClean="0">
                                  <a:latin typeface="Cambria Math" panose="02040503050406030204" pitchFamily="18" charset="0"/>
                                </a:rPr>
                                <m:t>𝑡</m:t>
                              </m:r>
                            </m:sub>
                          </m:sSub>
                        </m:num>
                        <m:den>
                          <m:r>
                            <a:rPr lang="en-US" altLang="zh-CN" sz="2400" b="0" i="1" smtClean="0">
                              <a:latin typeface="Cambria Math" panose="02040503050406030204" pitchFamily="18" charset="0"/>
                            </a:rPr>
                            <m:t>𝑑𝑡</m:t>
                          </m:r>
                        </m:den>
                      </m:f>
                      <m:r>
                        <a:rPr lang="en-US" altLang="zh-CN" sz="2400" b="0" i="0" smtClean="0">
                          <a:latin typeface="Cambria Math" panose="02040503050406030204" pitchFamily="18" charset="0"/>
                        </a:rPr>
                        <m:t>=−</m:t>
                      </m:r>
                      <m:r>
                        <m:rPr>
                          <m:sty m:val="p"/>
                        </m:rPr>
                        <a:rPr lang="en-US" altLang="zh-CN" sz="2400" i="1">
                          <a:latin typeface="Cambria Math" panose="02040503050406030204" pitchFamily="18" charset="0"/>
                        </a:rPr>
                        <m:t>β</m:t>
                      </m:r>
                      <m:f>
                        <m:fPr>
                          <m:ctrlPr>
                            <a:rPr lang="en-US" sz="2400" i="1">
                              <a:latin typeface="Cambria Math" panose="02040503050406030204" pitchFamily="18" charset="0"/>
                            </a:rPr>
                          </m:ctrlPr>
                        </m:fPr>
                        <m:num>
                          <m:sSub>
                            <m:sSubPr>
                              <m:ctrlPr>
                                <a:rPr lang="en-US" altLang="zh-CN" sz="2400" i="1">
                                  <a:latin typeface="Cambria Math" panose="02040503050406030204" pitchFamily="18" charset="0"/>
                                </a:rPr>
                              </m:ctrlPr>
                            </m:sSubPr>
                            <m:e>
                              <m:r>
                                <a:rPr lang="en-US" altLang="zh-CN" sz="2400" b="0" i="1" smtClean="0">
                                  <a:latin typeface="Cambria Math" panose="02040503050406030204" pitchFamily="18" charset="0"/>
                                </a:rPr>
                                <m:t>𝐼</m:t>
                              </m:r>
                            </m:e>
                            <m:sub>
                              <m:r>
                                <a:rPr lang="en-US" altLang="zh-CN" sz="2400" i="1">
                                  <a:latin typeface="Cambria Math" panose="02040503050406030204" pitchFamily="18" charset="0"/>
                                </a:rPr>
                                <m:t>𝑡</m:t>
                              </m:r>
                            </m:sub>
                          </m:sSub>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𝑆</m:t>
                              </m:r>
                            </m:e>
                            <m:sub>
                              <m:r>
                                <a:rPr lang="en-US" altLang="zh-CN" sz="2400" i="1">
                                  <a:latin typeface="Cambria Math" panose="02040503050406030204" pitchFamily="18" charset="0"/>
                                </a:rPr>
                                <m:t>𝑡</m:t>
                              </m:r>
                            </m:sub>
                          </m:sSub>
                        </m:num>
                        <m:den>
                          <m:r>
                            <a:rPr lang="en-US" altLang="zh-CN" sz="2400" b="0" i="1" smtClean="0">
                              <a:latin typeface="Cambria Math" panose="02040503050406030204" pitchFamily="18" charset="0"/>
                            </a:rPr>
                            <m:t>𝑁</m:t>
                          </m:r>
                        </m:den>
                      </m:f>
                    </m:oMath>
                  </m:oMathPara>
                </a14:m>
                <a:endParaRPr lang="en-US" sz="2400" dirty="0"/>
              </a:p>
            </p:txBody>
          </p:sp>
        </mc:Choice>
        <mc:Fallback xmlns="">
          <p:sp>
            <p:nvSpPr>
              <p:cNvPr id="7" name="TextBox 6">
                <a:extLst>
                  <a:ext uri="{FF2B5EF4-FFF2-40B4-BE49-F238E27FC236}">
                    <a16:creationId xmlns:a16="http://schemas.microsoft.com/office/drawing/2014/main" id="{D4B20B42-F339-C14D-B648-4BCACF503CD9}"/>
                  </a:ext>
                </a:extLst>
              </p:cNvPr>
              <p:cNvSpPr txBox="1">
                <a:spLocks noRot="1" noChangeAspect="1" noMove="1" noResize="1" noEditPoints="1" noAdjustHandles="1" noChangeArrowheads="1" noChangeShapeType="1" noTextEdit="1"/>
              </p:cNvSpPr>
              <p:nvPr/>
            </p:nvSpPr>
            <p:spPr>
              <a:xfrm>
                <a:off x="1964447" y="2057400"/>
                <a:ext cx="1862305" cy="701218"/>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A6CDBDCD-3946-FC4E-92ED-B9F1E6D83D3E}"/>
                  </a:ext>
                </a:extLst>
              </p:cNvPr>
              <p:cNvSpPr txBox="1"/>
              <p:nvPr/>
            </p:nvSpPr>
            <p:spPr>
              <a:xfrm>
                <a:off x="1964447" y="2785043"/>
                <a:ext cx="2320828" cy="7012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400" i="1" smtClean="0">
                              <a:latin typeface="Cambria Math" panose="02040503050406030204" pitchFamily="18" charset="0"/>
                            </a:rPr>
                          </m:ctrlPr>
                        </m:fPr>
                        <m:num>
                          <m:r>
                            <a:rPr lang="en-US" altLang="zh-CN" sz="2400" b="0" i="1" smtClean="0">
                              <a:latin typeface="Cambria Math" panose="02040503050406030204" pitchFamily="18" charset="0"/>
                            </a:rPr>
                            <m:t>𝑑</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𝐼</m:t>
                              </m:r>
                            </m:e>
                            <m:sub>
                              <m:r>
                                <a:rPr lang="en-US" altLang="zh-CN" sz="2400" b="0" i="1" smtClean="0">
                                  <a:latin typeface="Cambria Math" panose="02040503050406030204" pitchFamily="18" charset="0"/>
                                </a:rPr>
                                <m:t>𝑡</m:t>
                              </m:r>
                            </m:sub>
                          </m:sSub>
                        </m:num>
                        <m:den>
                          <m:r>
                            <a:rPr lang="en-US" altLang="zh-CN" sz="2400" b="0" i="1" smtClean="0">
                              <a:latin typeface="Cambria Math" panose="02040503050406030204" pitchFamily="18" charset="0"/>
                            </a:rPr>
                            <m:t>𝑑𝑡</m:t>
                          </m:r>
                        </m:den>
                      </m:f>
                      <m:r>
                        <a:rPr lang="en-US" altLang="zh-CN" sz="2400" b="0" i="0" smtClean="0">
                          <a:latin typeface="Cambria Math" panose="02040503050406030204" pitchFamily="18" charset="0"/>
                        </a:rPr>
                        <m:t>=</m:t>
                      </m:r>
                      <m:r>
                        <m:rPr>
                          <m:sty m:val="p"/>
                        </m:rPr>
                        <a:rPr lang="en-US" altLang="zh-CN" sz="2400" i="1">
                          <a:latin typeface="Cambria Math" panose="02040503050406030204" pitchFamily="18" charset="0"/>
                        </a:rPr>
                        <m:t>β</m:t>
                      </m:r>
                      <m:f>
                        <m:fPr>
                          <m:ctrlPr>
                            <a:rPr lang="en-US" sz="2400" i="1">
                              <a:latin typeface="Cambria Math" panose="02040503050406030204" pitchFamily="18" charset="0"/>
                            </a:rPr>
                          </m:ctrlPr>
                        </m:fPr>
                        <m:num>
                          <m:sSub>
                            <m:sSubPr>
                              <m:ctrlPr>
                                <a:rPr lang="en-US" altLang="zh-CN" sz="2400" i="1">
                                  <a:latin typeface="Cambria Math" panose="02040503050406030204" pitchFamily="18" charset="0"/>
                                </a:rPr>
                              </m:ctrlPr>
                            </m:sSubPr>
                            <m:e>
                              <m:r>
                                <a:rPr lang="en-US" altLang="zh-CN" sz="2400" b="0" i="1" smtClean="0">
                                  <a:latin typeface="Cambria Math" panose="02040503050406030204" pitchFamily="18" charset="0"/>
                                </a:rPr>
                                <m:t>𝐼</m:t>
                              </m:r>
                            </m:e>
                            <m:sub>
                              <m:r>
                                <a:rPr lang="en-US" altLang="zh-CN" sz="2400" i="1">
                                  <a:latin typeface="Cambria Math" panose="02040503050406030204" pitchFamily="18" charset="0"/>
                                </a:rPr>
                                <m:t>𝑡</m:t>
                              </m:r>
                            </m:sub>
                          </m:sSub>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𝑆</m:t>
                              </m:r>
                            </m:e>
                            <m:sub>
                              <m:r>
                                <a:rPr lang="en-US" altLang="zh-CN" sz="2400" i="1">
                                  <a:latin typeface="Cambria Math" panose="02040503050406030204" pitchFamily="18" charset="0"/>
                                </a:rPr>
                                <m:t>𝑡</m:t>
                              </m:r>
                            </m:sub>
                          </m:sSub>
                        </m:num>
                        <m:den>
                          <m:r>
                            <a:rPr lang="en-US" altLang="zh-CN" sz="2400" b="0" i="1" smtClean="0">
                              <a:latin typeface="Cambria Math" panose="02040503050406030204" pitchFamily="18" charset="0"/>
                            </a:rPr>
                            <m:t>𝑁</m:t>
                          </m:r>
                        </m:den>
                      </m:f>
                      <m:r>
                        <a:rPr lang="en-US" altLang="zh-CN" sz="2400" b="0" i="0" smtClean="0">
                          <a:latin typeface="Cambria Math" panose="02040503050406030204" pitchFamily="18" charset="0"/>
                        </a:rPr>
                        <m:t>−</m:t>
                      </m:r>
                      <m:r>
                        <m:rPr>
                          <m:sty m:val="p"/>
                        </m:rPr>
                        <a:rPr lang="en-US" altLang="zh-CN" sz="2400" i="1">
                          <a:latin typeface="Cambria Math" panose="02040503050406030204" pitchFamily="18" charset="0"/>
                        </a:rPr>
                        <m:t>γ</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𝐼</m:t>
                          </m:r>
                        </m:e>
                        <m:sub>
                          <m:r>
                            <a:rPr lang="en-US" altLang="zh-CN" sz="2400" i="1">
                              <a:latin typeface="Cambria Math" panose="02040503050406030204" pitchFamily="18" charset="0"/>
                            </a:rPr>
                            <m:t>𝑡</m:t>
                          </m:r>
                        </m:sub>
                      </m:sSub>
                    </m:oMath>
                  </m:oMathPara>
                </a14:m>
                <a:endParaRPr lang="en-US" sz="2400" dirty="0"/>
              </a:p>
            </p:txBody>
          </p:sp>
        </mc:Choice>
        <mc:Fallback xmlns="">
          <p:sp>
            <p:nvSpPr>
              <p:cNvPr id="8" name="TextBox 7">
                <a:extLst>
                  <a:ext uri="{FF2B5EF4-FFF2-40B4-BE49-F238E27FC236}">
                    <a16:creationId xmlns:a16="http://schemas.microsoft.com/office/drawing/2014/main" id="{A6CDBDCD-3946-FC4E-92ED-B9F1E6D83D3E}"/>
                  </a:ext>
                </a:extLst>
              </p:cNvPr>
              <p:cNvSpPr txBox="1">
                <a:spLocks noRot="1" noChangeAspect="1" noMove="1" noResize="1" noEditPoints="1" noAdjustHandles="1" noChangeArrowheads="1" noChangeShapeType="1" noTextEdit="1"/>
              </p:cNvSpPr>
              <p:nvPr/>
            </p:nvSpPr>
            <p:spPr>
              <a:xfrm>
                <a:off x="1964447" y="2785043"/>
                <a:ext cx="2320828" cy="701218"/>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412ADB47-DBF9-3244-8ECE-A332A5D69AAF}"/>
                  </a:ext>
                </a:extLst>
              </p:cNvPr>
              <p:cNvSpPr txBox="1"/>
              <p:nvPr/>
            </p:nvSpPr>
            <p:spPr>
              <a:xfrm>
                <a:off x="1964447" y="3507628"/>
                <a:ext cx="1337930" cy="7012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400" i="1" smtClean="0">
                              <a:latin typeface="Cambria Math" panose="02040503050406030204" pitchFamily="18" charset="0"/>
                            </a:rPr>
                          </m:ctrlPr>
                        </m:fPr>
                        <m:num>
                          <m:r>
                            <a:rPr lang="en-US" altLang="zh-CN" sz="2400" b="0" i="1" smtClean="0">
                              <a:latin typeface="Cambria Math" panose="02040503050406030204" pitchFamily="18" charset="0"/>
                            </a:rPr>
                            <m:t>𝑑</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𝑅</m:t>
                              </m:r>
                            </m:e>
                            <m:sub>
                              <m:r>
                                <a:rPr lang="en-US" altLang="zh-CN" sz="2400" b="0" i="1" smtClean="0">
                                  <a:latin typeface="Cambria Math" panose="02040503050406030204" pitchFamily="18" charset="0"/>
                                </a:rPr>
                                <m:t>𝑡</m:t>
                              </m:r>
                            </m:sub>
                          </m:sSub>
                        </m:num>
                        <m:den>
                          <m:r>
                            <a:rPr lang="en-US" altLang="zh-CN" sz="2400" b="0" i="1" smtClean="0">
                              <a:latin typeface="Cambria Math" panose="02040503050406030204" pitchFamily="18" charset="0"/>
                            </a:rPr>
                            <m:t>𝑑𝑡</m:t>
                          </m:r>
                        </m:den>
                      </m:f>
                      <m:r>
                        <a:rPr lang="en-US" altLang="zh-CN" sz="2400" b="0" i="0" smtClean="0">
                          <a:latin typeface="Cambria Math" panose="02040503050406030204" pitchFamily="18" charset="0"/>
                        </a:rPr>
                        <m:t>=</m:t>
                      </m:r>
                      <m:r>
                        <m:rPr>
                          <m:sty m:val="p"/>
                        </m:rPr>
                        <a:rPr lang="en-US" altLang="zh-CN" sz="2400" i="1">
                          <a:latin typeface="Cambria Math" panose="02040503050406030204" pitchFamily="18" charset="0"/>
                        </a:rPr>
                        <m:t>γ</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𝐼</m:t>
                          </m:r>
                        </m:e>
                        <m:sub>
                          <m:r>
                            <a:rPr lang="en-US" altLang="zh-CN" sz="2400" i="1">
                              <a:latin typeface="Cambria Math" panose="02040503050406030204" pitchFamily="18" charset="0"/>
                            </a:rPr>
                            <m:t>𝑡</m:t>
                          </m:r>
                        </m:sub>
                      </m:sSub>
                    </m:oMath>
                  </m:oMathPara>
                </a14:m>
                <a:endParaRPr lang="en-US" sz="2400" dirty="0"/>
              </a:p>
            </p:txBody>
          </p:sp>
        </mc:Choice>
        <mc:Fallback xmlns="">
          <p:sp>
            <p:nvSpPr>
              <p:cNvPr id="9" name="TextBox 8">
                <a:extLst>
                  <a:ext uri="{FF2B5EF4-FFF2-40B4-BE49-F238E27FC236}">
                    <a16:creationId xmlns:a16="http://schemas.microsoft.com/office/drawing/2014/main" id="{412ADB47-DBF9-3244-8ECE-A332A5D69AAF}"/>
                  </a:ext>
                </a:extLst>
              </p:cNvPr>
              <p:cNvSpPr txBox="1">
                <a:spLocks noRot="1" noChangeAspect="1" noMove="1" noResize="1" noEditPoints="1" noAdjustHandles="1" noChangeArrowheads="1" noChangeShapeType="1" noTextEdit="1"/>
              </p:cNvSpPr>
              <p:nvPr/>
            </p:nvSpPr>
            <p:spPr>
              <a:xfrm>
                <a:off x="1964447" y="3507628"/>
                <a:ext cx="1337930" cy="701218"/>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07815B41-0032-D041-BB5B-032F9766382E}"/>
                  </a:ext>
                </a:extLst>
              </p:cNvPr>
              <p:cNvSpPr/>
              <p:nvPr/>
            </p:nvSpPr>
            <p:spPr>
              <a:xfrm>
                <a:off x="5024374" y="1376058"/>
                <a:ext cx="6862825" cy="3786036"/>
              </a:xfrm>
              <a:prstGeom prst="rect">
                <a:avLst/>
              </a:prstGeom>
            </p:spPr>
            <p:txBody>
              <a:bodyPr wrap="square">
                <a:spAutoFit/>
              </a:bodyPr>
              <a:lstStyle/>
              <a:p>
                <a:pPr marL="285750" indent="-285750">
                  <a:buFont typeface="Arial" panose="020B0604020202020204" pitchFamily="34" charset="0"/>
                  <a:buChar char="•"/>
                </a:pPr>
                <a14:m>
                  <m:oMath xmlns:m="http://schemas.openxmlformats.org/officeDocument/2006/math">
                    <m:f>
                      <m:fPr>
                        <m:ctrlPr>
                          <a:rPr lang="en-US" sz="2800" i="1" smtClean="0">
                            <a:latin typeface="Cambria Math" panose="02040503050406030204" pitchFamily="18" charset="0"/>
                          </a:rPr>
                        </m:ctrlPr>
                      </m:fPr>
                      <m:num>
                        <m:r>
                          <a:rPr lang="en-US" altLang="zh-CN" sz="2800" i="1">
                            <a:latin typeface="Cambria Math" panose="02040503050406030204" pitchFamily="18" charset="0"/>
                          </a:rPr>
                          <m:t>𝑑</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𝑆</m:t>
                            </m:r>
                          </m:e>
                          <m:sub>
                            <m:r>
                              <a:rPr lang="en-US" altLang="zh-CN" sz="2800" i="1">
                                <a:latin typeface="Cambria Math" panose="02040503050406030204" pitchFamily="18" charset="0"/>
                              </a:rPr>
                              <m:t>𝑡</m:t>
                            </m:r>
                          </m:sub>
                        </m:sSub>
                      </m:num>
                      <m:den>
                        <m:r>
                          <a:rPr lang="en-US" altLang="zh-CN" sz="2800" i="1">
                            <a:latin typeface="Cambria Math" panose="02040503050406030204" pitchFamily="18" charset="0"/>
                          </a:rPr>
                          <m:t>𝑑𝑡</m:t>
                        </m:r>
                      </m:den>
                    </m:f>
                  </m:oMath>
                </a14:m>
                <a:r>
                  <a:rPr lang="en-US" altLang="zh-CN" sz="2400" dirty="0"/>
                  <a:t>:</a:t>
                </a:r>
                <a:r>
                  <a:rPr lang="zh-CN" altLang="en-US" sz="2400" dirty="0"/>
                  <a:t> </a:t>
                </a:r>
                <a:r>
                  <a:rPr lang="en-US" altLang="zh-CN" sz="2400" dirty="0"/>
                  <a:t>The</a:t>
                </a:r>
                <a:r>
                  <a:rPr lang="zh-CN" altLang="en-US" sz="2400" dirty="0"/>
                  <a:t> </a:t>
                </a:r>
                <a:r>
                  <a:rPr lang="en-US" altLang="zh-CN" sz="2400" dirty="0"/>
                  <a:t>number</a:t>
                </a:r>
                <a:r>
                  <a:rPr lang="zh-CN" altLang="en-US" sz="2400" dirty="0"/>
                  <a:t> </a:t>
                </a:r>
                <a:r>
                  <a:rPr lang="en-US" altLang="zh-CN" sz="2400" dirty="0"/>
                  <a:t>of</a:t>
                </a:r>
                <a:r>
                  <a:rPr lang="zh-CN" altLang="en-US" sz="2400" dirty="0"/>
                  <a:t> </a:t>
                </a:r>
                <a:r>
                  <a:rPr lang="en-US" altLang="zh-CN" sz="2400" dirty="0"/>
                  <a:t>susceptible</a:t>
                </a:r>
                <a:r>
                  <a:rPr lang="zh-CN" altLang="en-US" sz="2400" dirty="0"/>
                  <a:t> </a:t>
                </a:r>
                <a:r>
                  <a:rPr lang="en-US" altLang="zh-CN" sz="2400" dirty="0"/>
                  <a:t>individuals</a:t>
                </a:r>
                <a:r>
                  <a:rPr lang="zh-CN" altLang="en-US" sz="2400" dirty="0"/>
                  <a:t> </a:t>
                </a:r>
                <a:r>
                  <a:rPr lang="en-US" altLang="zh-CN" sz="2400" dirty="0"/>
                  <a:t>who</a:t>
                </a:r>
                <a:r>
                  <a:rPr lang="zh-CN" altLang="en-US" sz="2400" dirty="0"/>
                  <a:t> </a:t>
                </a:r>
                <a:r>
                  <a:rPr lang="en-US" altLang="zh-CN" sz="2400" dirty="0"/>
                  <a:t>become</a:t>
                </a:r>
                <a:r>
                  <a:rPr lang="zh-CN" altLang="en-US" sz="2400" dirty="0"/>
                  <a:t> </a:t>
                </a:r>
                <a:r>
                  <a:rPr lang="en-US" altLang="zh-CN" sz="2400" dirty="0"/>
                  <a:t>infected</a:t>
                </a:r>
                <a:r>
                  <a:rPr lang="zh-CN" altLang="en-US" sz="2400" dirty="0"/>
                  <a:t> </a:t>
                </a:r>
                <a:r>
                  <a:rPr lang="en-US" sz="2400" dirty="0"/>
                  <a:t>is positively correlated with the </a:t>
                </a:r>
                <a:r>
                  <a:rPr lang="en-US" altLang="zh-CN" sz="2400" dirty="0"/>
                  <a:t>number</a:t>
                </a:r>
                <a:r>
                  <a:rPr lang="zh-CN" altLang="en-US" sz="2400" dirty="0"/>
                  <a:t> </a:t>
                </a:r>
                <a:r>
                  <a:rPr lang="en-US" altLang="zh-CN" sz="2400" dirty="0"/>
                  <a:t>of</a:t>
                </a:r>
                <a:r>
                  <a:rPr lang="zh-CN" altLang="en-US" sz="2400" dirty="0"/>
                  <a:t> </a:t>
                </a:r>
                <a:r>
                  <a:rPr lang="en-US" altLang="zh-CN" sz="2400" dirty="0"/>
                  <a:t>contacts</a:t>
                </a:r>
                <a:r>
                  <a:rPr lang="zh-CN" altLang="en-US" sz="2400" dirty="0"/>
                  <a:t> </a:t>
                </a:r>
                <a:r>
                  <a:rPr lang="en-US" altLang="zh-CN" sz="2400" dirty="0"/>
                  <a:t>of</a:t>
                </a:r>
                <a:r>
                  <a:rPr lang="en-US" sz="2400" dirty="0"/>
                  <a:t> susceptible and infected</a:t>
                </a:r>
                <a:r>
                  <a:rPr lang="zh-CN" altLang="en-US" sz="2400" dirty="0"/>
                  <a:t> </a:t>
                </a:r>
                <a:r>
                  <a:rPr lang="en-US" altLang="zh-CN" sz="2400" dirty="0"/>
                  <a:t>individual</a:t>
                </a:r>
                <a:endParaRPr lang="en-US" sz="2400" dirty="0"/>
              </a:p>
              <a:p>
                <a:pPr marL="285750" indent="-285750">
                  <a:buFont typeface="Arial" panose="020B0604020202020204" pitchFamily="34" charset="0"/>
                  <a:buChar char="•"/>
                </a:pPr>
                <a14:m>
                  <m:oMath xmlns:m="http://schemas.openxmlformats.org/officeDocument/2006/math">
                    <m:f>
                      <m:fPr>
                        <m:ctrlPr>
                          <a:rPr lang="en-US" sz="2400" i="1">
                            <a:latin typeface="Cambria Math" panose="02040503050406030204" pitchFamily="18" charset="0"/>
                          </a:rPr>
                        </m:ctrlPr>
                      </m:fPr>
                      <m:num>
                        <m:r>
                          <a:rPr lang="en-US" altLang="zh-CN" sz="2400" i="1">
                            <a:latin typeface="Cambria Math" panose="02040503050406030204" pitchFamily="18" charset="0"/>
                          </a:rPr>
                          <m:t>𝑑</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𝑅</m:t>
                            </m:r>
                          </m:e>
                          <m:sub>
                            <m:r>
                              <a:rPr lang="en-US" altLang="zh-CN" sz="2400" i="1">
                                <a:latin typeface="Cambria Math" panose="02040503050406030204" pitchFamily="18" charset="0"/>
                              </a:rPr>
                              <m:t>𝑡</m:t>
                            </m:r>
                          </m:sub>
                        </m:sSub>
                      </m:num>
                      <m:den>
                        <m:r>
                          <a:rPr lang="en-US" altLang="zh-CN" sz="2400" i="1">
                            <a:latin typeface="Cambria Math" panose="02040503050406030204" pitchFamily="18" charset="0"/>
                          </a:rPr>
                          <m:t>𝑑𝑡</m:t>
                        </m:r>
                      </m:den>
                    </m:f>
                    <m:r>
                      <a:rPr lang="en-US" altLang="zh-CN" sz="2400">
                        <a:latin typeface="Cambria Math" panose="02040503050406030204" pitchFamily="18" charset="0"/>
                      </a:rPr>
                      <m:t>=</m:t>
                    </m:r>
                    <m:r>
                      <m:rPr>
                        <m:sty m:val="p"/>
                      </m:rPr>
                      <a:rPr lang="en-US" altLang="zh-CN" sz="2400" i="1">
                        <a:latin typeface="Cambria Math" panose="02040503050406030204" pitchFamily="18" charset="0"/>
                      </a:rPr>
                      <m:t>γ</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𝐼</m:t>
                        </m:r>
                      </m:e>
                      <m:sub>
                        <m:r>
                          <a:rPr lang="en-US" altLang="zh-CN" sz="2400" i="1">
                            <a:latin typeface="Cambria Math" panose="02040503050406030204" pitchFamily="18" charset="0"/>
                          </a:rPr>
                          <m:t>𝑡</m:t>
                        </m:r>
                      </m:sub>
                    </m:sSub>
                  </m:oMath>
                </a14:m>
                <a:r>
                  <a:rPr lang="en-US" altLang="zh-CN" sz="2400" dirty="0"/>
                  <a:t>:</a:t>
                </a:r>
                <a:r>
                  <a:rPr lang="zh-CN" altLang="en-US" sz="2400" dirty="0"/>
                  <a:t> </a:t>
                </a:r>
                <a:r>
                  <a:rPr lang="en-US" altLang="zh-CN" sz="2400" dirty="0"/>
                  <a:t>Infected</a:t>
                </a:r>
                <a:r>
                  <a:rPr lang="zh-CN" altLang="en-US" sz="2400" dirty="0"/>
                  <a:t> </a:t>
                </a:r>
                <a:r>
                  <a:rPr lang="en-US" altLang="zh-CN" sz="2400" dirty="0"/>
                  <a:t>individuals</a:t>
                </a:r>
                <a:r>
                  <a:rPr lang="zh-CN" altLang="en-US" sz="2400" dirty="0"/>
                  <a:t> </a:t>
                </a:r>
                <a:r>
                  <a:rPr lang="en-US" altLang="zh-CN" sz="2400" dirty="0"/>
                  <a:t>will</a:t>
                </a:r>
                <a:r>
                  <a:rPr lang="zh-CN" altLang="en-US" sz="2400" dirty="0"/>
                  <a:t> </a:t>
                </a:r>
                <a:r>
                  <a:rPr lang="en-US" altLang="zh-CN" sz="2400" dirty="0"/>
                  <a:t>partially</a:t>
                </a:r>
                <a:r>
                  <a:rPr lang="zh-CN" altLang="en-US" sz="2400" dirty="0"/>
                  <a:t> </a:t>
                </a:r>
                <a:r>
                  <a:rPr lang="en-US" altLang="zh-CN" sz="2400" dirty="0"/>
                  <a:t>recover</a:t>
                </a:r>
                <a:r>
                  <a:rPr lang="zh-CN" altLang="en-US" sz="2400" dirty="0"/>
                  <a:t> </a:t>
                </a:r>
                <a:r>
                  <a:rPr lang="en-US" altLang="zh-CN" sz="2400" dirty="0"/>
                  <a:t>following</a:t>
                </a:r>
                <a:r>
                  <a:rPr lang="zh-CN" altLang="en-US" sz="2400" dirty="0"/>
                  <a:t> </a:t>
                </a:r>
                <a:r>
                  <a:rPr lang="en-US" altLang="zh-CN" sz="2400" dirty="0"/>
                  <a:t>a</a:t>
                </a:r>
                <a:r>
                  <a:rPr lang="zh-CN" altLang="en-US" sz="2400" dirty="0"/>
                  <a:t> </a:t>
                </a:r>
                <a:r>
                  <a:rPr lang="en-US" altLang="zh-CN" sz="2400" dirty="0"/>
                  <a:t>recover</a:t>
                </a:r>
                <a:r>
                  <a:rPr lang="zh-CN" altLang="en-US" sz="2400" dirty="0"/>
                  <a:t> </a:t>
                </a:r>
                <a:r>
                  <a:rPr lang="en-US" altLang="zh-CN" sz="2400" dirty="0"/>
                  <a:t>rate</a:t>
                </a:r>
                <a:r>
                  <a:rPr lang="zh-CN" altLang="en-US" sz="2400" dirty="0"/>
                  <a:t> </a:t>
                </a:r>
                <a14:m>
                  <m:oMath xmlns:m="http://schemas.openxmlformats.org/officeDocument/2006/math">
                    <m:r>
                      <a:rPr lang="zh-CN" altLang="en-US" sz="2400" i="1">
                        <a:latin typeface="Cambria Math" panose="02040503050406030204" pitchFamily="18" charset="0"/>
                      </a:rPr>
                      <m:t>𝛾</m:t>
                    </m:r>
                  </m:oMath>
                </a14:m>
                <a:endParaRPr lang="en-US" sz="2400" dirty="0"/>
              </a:p>
              <a:p>
                <a:pPr marL="285750" indent="-285750">
                  <a:buFont typeface="Arial" panose="020B0604020202020204" pitchFamily="34" charset="0"/>
                  <a:buChar char="•"/>
                </a:pPr>
                <a14:m>
                  <m:oMath xmlns:m="http://schemas.openxmlformats.org/officeDocument/2006/math">
                    <m:f>
                      <m:fPr>
                        <m:ctrlPr>
                          <a:rPr lang="en-US" sz="2400" i="1">
                            <a:latin typeface="Cambria Math" panose="02040503050406030204" pitchFamily="18" charset="0"/>
                          </a:rPr>
                        </m:ctrlPr>
                      </m:fPr>
                      <m:num>
                        <m:r>
                          <a:rPr lang="en-US" altLang="zh-CN" sz="2400" i="1">
                            <a:latin typeface="Cambria Math" panose="02040503050406030204" pitchFamily="18" charset="0"/>
                          </a:rPr>
                          <m:t>𝑑</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𝐼</m:t>
                            </m:r>
                          </m:e>
                          <m:sub>
                            <m:r>
                              <a:rPr lang="en-US" altLang="zh-CN" sz="2400" i="1">
                                <a:latin typeface="Cambria Math" panose="02040503050406030204" pitchFamily="18" charset="0"/>
                              </a:rPr>
                              <m:t>𝑡</m:t>
                            </m:r>
                          </m:sub>
                        </m:sSub>
                      </m:num>
                      <m:den>
                        <m:r>
                          <a:rPr lang="en-US" altLang="zh-CN" sz="2400" i="1">
                            <a:latin typeface="Cambria Math" panose="02040503050406030204" pitchFamily="18" charset="0"/>
                          </a:rPr>
                          <m:t>𝑑𝑡</m:t>
                        </m:r>
                      </m:den>
                    </m:f>
                    <m:r>
                      <a:rPr lang="en-US" altLang="zh-CN" sz="2400">
                        <a:latin typeface="Cambria Math" panose="02040503050406030204" pitchFamily="18" charset="0"/>
                      </a:rPr>
                      <m:t>=</m:t>
                    </m:r>
                    <m:r>
                      <m:rPr>
                        <m:sty m:val="p"/>
                      </m:rPr>
                      <a:rPr lang="en-US" altLang="zh-CN" sz="2400" i="1">
                        <a:latin typeface="Cambria Math" panose="02040503050406030204" pitchFamily="18" charset="0"/>
                      </a:rPr>
                      <m:t>β</m:t>
                    </m:r>
                    <m:f>
                      <m:fPr>
                        <m:ctrlPr>
                          <a:rPr lang="en-US" sz="2400" i="1">
                            <a:latin typeface="Cambria Math" panose="02040503050406030204" pitchFamily="18" charset="0"/>
                          </a:rPr>
                        </m:ctrlPr>
                      </m:fPr>
                      <m:num>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𝐼</m:t>
                            </m:r>
                          </m:e>
                          <m:sub>
                            <m:r>
                              <a:rPr lang="en-US" altLang="zh-CN" sz="2400" i="1">
                                <a:latin typeface="Cambria Math" panose="02040503050406030204" pitchFamily="18" charset="0"/>
                              </a:rPr>
                              <m:t>𝑡</m:t>
                            </m:r>
                          </m:sub>
                        </m:sSub>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𝑆</m:t>
                            </m:r>
                          </m:e>
                          <m:sub>
                            <m:r>
                              <a:rPr lang="en-US" altLang="zh-CN" sz="2400" i="1">
                                <a:latin typeface="Cambria Math" panose="02040503050406030204" pitchFamily="18" charset="0"/>
                              </a:rPr>
                              <m:t>𝑡</m:t>
                            </m:r>
                          </m:sub>
                        </m:sSub>
                      </m:num>
                      <m:den>
                        <m:r>
                          <a:rPr lang="en-US" altLang="zh-CN" sz="2400" i="1">
                            <a:latin typeface="Cambria Math" panose="02040503050406030204" pitchFamily="18" charset="0"/>
                          </a:rPr>
                          <m:t>𝑁</m:t>
                        </m:r>
                      </m:den>
                    </m:f>
                    <m:r>
                      <a:rPr lang="en-US" altLang="zh-CN" sz="2400">
                        <a:latin typeface="Cambria Math" panose="02040503050406030204" pitchFamily="18" charset="0"/>
                      </a:rPr>
                      <m:t>−</m:t>
                    </m:r>
                    <m:r>
                      <m:rPr>
                        <m:sty m:val="p"/>
                      </m:rPr>
                      <a:rPr lang="en-US" altLang="zh-CN" sz="2400" i="1">
                        <a:latin typeface="Cambria Math" panose="02040503050406030204" pitchFamily="18" charset="0"/>
                      </a:rPr>
                      <m:t>γ</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𝐼</m:t>
                        </m:r>
                      </m:e>
                      <m:sub>
                        <m:r>
                          <a:rPr lang="en-US" altLang="zh-CN" sz="2400" i="1">
                            <a:latin typeface="Cambria Math" panose="02040503050406030204" pitchFamily="18" charset="0"/>
                          </a:rPr>
                          <m:t>𝑡</m:t>
                        </m:r>
                      </m:sub>
                    </m:sSub>
                  </m:oMath>
                </a14:m>
                <a:r>
                  <a:rPr lang="en-US" altLang="zh-CN" sz="2400" dirty="0"/>
                  <a:t>:</a:t>
                </a:r>
                <a:r>
                  <a:rPr lang="zh-CN" altLang="en-US" sz="2400" dirty="0"/>
                  <a:t> </a:t>
                </a:r>
                <a:r>
                  <a:rPr lang="en-US" altLang="zh-CN" sz="2400" dirty="0"/>
                  <a:t>Based</a:t>
                </a:r>
                <a:r>
                  <a:rPr lang="zh-CN" altLang="en-US" sz="2400" dirty="0"/>
                  <a:t> </a:t>
                </a:r>
                <a:r>
                  <a:rPr lang="en-US" altLang="zh-CN" sz="2400" dirty="0"/>
                  <a:t>on</a:t>
                </a:r>
                <a:r>
                  <a:rPr lang="zh-CN" altLang="en-US" sz="2400" dirty="0"/>
                  <a:t> </a:t>
                </a:r>
                <a:r>
                  <a:rPr lang="en-US" altLang="zh-CN" sz="2400" dirty="0"/>
                  <a:t>the</a:t>
                </a:r>
                <a:r>
                  <a:rPr lang="zh-CN" altLang="en-US" sz="2400" dirty="0"/>
                  <a:t> </a:t>
                </a:r>
                <a:r>
                  <a:rPr lang="en-US" altLang="zh-CN" sz="2400" dirty="0"/>
                  <a:t>equation</a:t>
                </a:r>
                <a:r>
                  <a:rPr lang="zh-CN" altLang="en-US" sz="2400" dirty="0"/>
                  <a:t> </a:t>
                </a:r>
                <a:r>
                  <a:rPr lang="en-US" altLang="zh-CN" sz="2400" dirty="0"/>
                  <a:t>that</a:t>
                </a:r>
                <a:r>
                  <a:rPr lang="zh-CN" altLang="en-US" sz="2400" dirty="0"/>
                  <a:t> </a:t>
                </a:r>
                <a14:m>
                  <m:oMath xmlns:m="http://schemas.openxmlformats.org/officeDocument/2006/math">
                    <m:sSub>
                      <m:sSubPr>
                        <m:ctrlPr>
                          <a:rPr lang="en-US" sz="2400" i="1" dirty="0">
                            <a:latin typeface="Cambria Math" panose="02040503050406030204" pitchFamily="18" charset="0"/>
                          </a:rPr>
                        </m:ctrlPr>
                      </m:sSubPr>
                      <m:e>
                        <m:r>
                          <a:rPr lang="en-US" altLang="zh-CN" sz="2400" i="1" dirty="0">
                            <a:latin typeface="Cambria Math" panose="02040503050406030204" pitchFamily="18" charset="0"/>
                          </a:rPr>
                          <m:t>𝑆</m:t>
                        </m:r>
                      </m:e>
                      <m:sub>
                        <m:r>
                          <a:rPr lang="en-US" altLang="zh-CN" sz="2400" i="1" dirty="0">
                            <a:latin typeface="Cambria Math" panose="02040503050406030204" pitchFamily="18" charset="0"/>
                          </a:rPr>
                          <m:t>𝑡</m:t>
                        </m:r>
                      </m:sub>
                    </m:sSub>
                    <m:r>
                      <a:rPr lang="en-US" altLang="zh-CN" sz="2400" dirty="0">
                        <a:latin typeface="Cambria Math" panose="02040503050406030204" pitchFamily="18" charset="0"/>
                      </a:rPr>
                      <m:t>+</m:t>
                    </m:r>
                    <m:sSub>
                      <m:sSubPr>
                        <m:ctrlPr>
                          <a:rPr lang="en-US" sz="2400" i="1" dirty="0">
                            <a:latin typeface="Cambria Math" panose="02040503050406030204" pitchFamily="18" charset="0"/>
                          </a:rPr>
                        </m:ctrlPr>
                      </m:sSubPr>
                      <m:e>
                        <m:r>
                          <a:rPr lang="en-US" altLang="zh-CN" sz="2400" i="1" dirty="0">
                            <a:latin typeface="Cambria Math" panose="02040503050406030204" pitchFamily="18" charset="0"/>
                          </a:rPr>
                          <m:t>𝐼</m:t>
                        </m:r>
                      </m:e>
                      <m:sub>
                        <m:r>
                          <a:rPr lang="en-US" altLang="zh-CN" sz="2400" i="1" dirty="0">
                            <a:latin typeface="Cambria Math" panose="02040503050406030204" pitchFamily="18" charset="0"/>
                          </a:rPr>
                          <m:t>𝑡</m:t>
                        </m:r>
                      </m:sub>
                    </m:sSub>
                  </m:oMath>
                </a14:m>
                <a:r>
                  <a:rPr lang="en-US" altLang="zh-CN" sz="2400" dirty="0"/>
                  <a:t>+</a:t>
                </a:r>
                <a:r>
                  <a:rPr lang="en-US" sz="2400" dirty="0"/>
                  <a:t> </a:t>
                </a:r>
                <a14:m>
                  <m:oMath xmlns:m="http://schemas.openxmlformats.org/officeDocument/2006/math">
                    <m:sSub>
                      <m:sSubPr>
                        <m:ctrlPr>
                          <a:rPr lang="en-US" sz="2400" i="1" dirty="0">
                            <a:latin typeface="Cambria Math" panose="02040503050406030204" pitchFamily="18" charset="0"/>
                          </a:rPr>
                        </m:ctrlPr>
                      </m:sSubPr>
                      <m:e>
                        <m:r>
                          <a:rPr lang="en-US" altLang="zh-CN" sz="2400" i="1" dirty="0">
                            <a:latin typeface="Cambria Math" panose="02040503050406030204" pitchFamily="18" charset="0"/>
                          </a:rPr>
                          <m:t>𝑅</m:t>
                        </m:r>
                      </m:e>
                      <m:sub>
                        <m:r>
                          <a:rPr lang="en-US" altLang="zh-CN" sz="2400" i="1" dirty="0">
                            <a:latin typeface="Cambria Math" panose="02040503050406030204" pitchFamily="18" charset="0"/>
                          </a:rPr>
                          <m:t>𝑡</m:t>
                        </m:r>
                      </m:sub>
                    </m:sSub>
                  </m:oMath>
                </a14:m>
                <a:r>
                  <a:rPr lang="en-US" altLang="zh-CN" sz="2400" dirty="0"/>
                  <a:t>=N=</a:t>
                </a:r>
                <a:r>
                  <a:rPr lang="en-US" altLang="zh-CN" sz="2400" dirty="0" err="1"/>
                  <a:t>Const</a:t>
                </a:r>
                <a:r>
                  <a:rPr lang="en-US" altLang="zh-CN" sz="2400" dirty="0"/>
                  <a:t>,</a:t>
                </a:r>
                <a:r>
                  <a:rPr lang="zh-CN" altLang="en-US" sz="2400" dirty="0"/>
                  <a:t> </a:t>
                </a:r>
                <a:r>
                  <a:rPr lang="en-US" altLang="zh-CN" sz="2400" dirty="0"/>
                  <a:t>we</a:t>
                </a:r>
                <a:r>
                  <a:rPr lang="zh-CN" altLang="en-US" sz="2400" dirty="0"/>
                  <a:t> </a:t>
                </a:r>
                <a:r>
                  <a:rPr lang="en-US" altLang="zh-CN" sz="2400" dirty="0"/>
                  <a:t>have</a:t>
                </a:r>
                <a:r>
                  <a:rPr lang="zh-CN" altLang="en-US" sz="2400" dirty="0"/>
                  <a:t> </a:t>
                </a:r>
                <a14:m>
                  <m:oMath xmlns:m="http://schemas.openxmlformats.org/officeDocument/2006/math">
                    <m:f>
                      <m:fPr>
                        <m:ctrlPr>
                          <a:rPr lang="en-US" sz="2400" i="1">
                            <a:latin typeface="Cambria Math" panose="02040503050406030204" pitchFamily="18" charset="0"/>
                          </a:rPr>
                        </m:ctrlPr>
                      </m:fPr>
                      <m:num>
                        <m:r>
                          <a:rPr lang="en-US" altLang="zh-CN" sz="2400" i="1">
                            <a:latin typeface="Cambria Math" panose="02040503050406030204" pitchFamily="18" charset="0"/>
                          </a:rPr>
                          <m:t>𝑑</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𝐼</m:t>
                            </m:r>
                          </m:e>
                          <m:sub>
                            <m:r>
                              <a:rPr lang="en-US" altLang="zh-CN" sz="2400" i="1">
                                <a:latin typeface="Cambria Math" panose="02040503050406030204" pitchFamily="18" charset="0"/>
                              </a:rPr>
                              <m:t>𝑡</m:t>
                            </m:r>
                          </m:sub>
                        </m:sSub>
                      </m:num>
                      <m:den>
                        <m:r>
                          <a:rPr lang="en-US" altLang="zh-CN" sz="2400" i="1">
                            <a:latin typeface="Cambria Math" panose="02040503050406030204" pitchFamily="18" charset="0"/>
                          </a:rPr>
                          <m:t>𝑑𝑡</m:t>
                        </m:r>
                      </m:den>
                    </m:f>
                  </m:oMath>
                </a14:m>
                <a:r>
                  <a:rPr lang="en-US" altLang="zh-CN" sz="2400" dirty="0"/>
                  <a:t>+</a:t>
                </a:r>
                <a:r>
                  <a:rPr lang="en-US" sz="2400" dirty="0"/>
                  <a:t> </a:t>
                </a:r>
                <a14:m>
                  <m:oMath xmlns:m="http://schemas.openxmlformats.org/officeDocument/2006/math">
                    <m:f>
                      <m:fPr>
                        <m:ctrlPr>
                          <a:rPr lang="en-US" sz="2400" i="1">
                            <a:latin typeface="Cambria Math" panose="02040503050406030204" pitchFamily="18" charset="0"/>
                          </a:rPr>
                        </m:ctrlPr>
                      </m:fPr>
                      <m:num>
                        <m:r>
                          <a:rPr lang="en-US" altLang="zh-CN" sz="2400" i="1">
                            <a:latin typeface="Cambria Math" panose="02040503050406030204" pitchFamily="18" charset="0"/>
                          </a:rPr>
                          <m:t>𝑑</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𝑅</m:t>
                            </m:r>
                          </m:e>
                          <m:sub>
                            <m:r>
                              <a:rPr lang="en-US" altLang="zh-CN" sz="2400" i="1">
                                <a:latin typeface="Cambria Math" panose="02040503050406030204" pitchFamily="18" charset="0"/>
                              </a:rPr>
                              <m:t>𝑡</m:t>
                            </m:r>
                          </m:sub>
                        </m:sSub>
                      </m:num>
                      <m:den>
                        <m:r>
                          <a:rPr lang="en-US" altLang="zh-CN" sz="2400" i="1">
                            <a:latin typeface="Cambria Math" panose="02040503050406030204" pitchFamily="18" charset="0"/>
                          </a:rPr>
                          <m:t>𝑑𝑡</m:t>
                        </m:r>
                      </m:den>
                    </m:f>
                  </m:oMath>
                </a14:m>
                <a:r>
                  <a:rPr lang="en-US" altLang="zh-CN" sz="2400" dirty="0"/>
                  <a:t>+</a:t>
                </a:r>
                <a:r>
                  <a:rPr lang="en-US" sz="2400" dirty="0"/>
                  <a:t> </a:t>
                </a:r>
                <a14:m>
                  <m:oMath xmlns:m="http://schemas.openxmlformats.org/officeDocument/2006/math">
                    <m:f>
                      <m:fPr>
                        <m:ctrlPr>
                          <a:rPr lang="en-US" sz="2400" i="1" smtClean="0">
                            <a:latin typeface="Cambria Math" panose="02040503050406030204" pitchFamily="18" charset="0"/>
                          </a:rPr>
                        </m:ctrlPr>
                      </m:fPr>
                      <m:num>
                        <m:r>
                          <a:rPr lang="en-US" altLang="zh-CN" sz="2400" i="1">
                            <a:latin typeface="Cambria Math" panose="02040503050406030204" pitchFamily="18" charset="0"/>
                          </a:rPr>
                          <m:t>𝑑</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𝑆</m:t>
                            </m:r>
                          </m:e>
                          <m:sub>
                            <m:r>
                              <a:rPr lang="en-US" altLang="zh-CN" sz="2400" i="1">
                                <a:latin typeface="Cambria Math" panose="02040503050406030204" pitchFamily="18" charset="0"/>
                              </a:rPr>
                              <m:t>𝑡</m:t>
                            </m:r>
                          </m:sub>
                        </m:sSub>
                      </m:num>
                      <m:den>
                        <m:r>
                          <a:rPr lang="en-US" altLang="zh-CN" sz="2400" i="1">
                            <a:latin typeface="Cambria Math" panose="02040503050406030204" pitchFamily="18" charset="0"/>
                          </a:rPr>
                          <m:t>𝑑𝑡</m:t>
                        </m:r>
                      </m:den>
                    </m:f>
                  </m:oMath>
                </a14:m>
                <a:r>
                  <a:rPr lang="en-US" altLang="zh-CN" sz="2400" dirty="0"/>
                  <a:t>=0</a:t>
                </a:r>
                <a:endParaRPr lang="en-US" sz="2400" dirty="0"/>
              </a:p>
            </p:txBody>
          </p:sp>
        </mc:Choice>
        <mc:Fallback xmlns="">
          <p:sp>
            <p:nvSpPr>
              <p:cNvPr id="10" name="Rectangle 9">
                <a:extLst>
                  <a:ext uri="{FF2B5EF4-FFF2-40B4-BE49-F238E27FC236}">
                    <a16:creationId xmlns:a16="http://schemas.microsoft.com/office/drawing/2014/main" id="{07815B41-0032-D041-BB5B-032F9766382E}"/>
                  </a:ext>
                </a:extLst>
              </p:cNvPr>
              <p:cNvSpPr>
                <a:spLocks noRot="1" noChangeAspect="1" noMove="1" noResize="1" noEditPoints="1" noAdjustHandles="1" noChangeArrowheads="1" noChangeShapeType="1" noTextEdit="1"/>
              </p:cNvSpPr>
              <p:nvPr/>
            </p:nvSpPr>
            <p:spPr>
              <a:xfrm>
                <a:off x="5024374" y="1376058"/>
                <a:ext cx="6862825" cy="3786036"/>
              </a:xfrm>
              <a:prstGeom prst="rect">
                <a:avLst/>
              </a:prstGeom>
              <a:blipFill>
                <a:blip r:embed="rId7"/>
                <a:stretch>
                  <a:fillRect l="-1661" b="-669"/>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07EA0AEE-17C6-DF97-ED14-696F0AA9B40D}"/>
              </a:ext>
            </a:extLst>
          </p:cNvPr>
          <p:cNvPicPr>
            <a:picLocks noChangeAspect="1"/>
          </p:cNvPicPr>
          <p:nvPr/>
        </p:nvPicPr>
        <p:blipFill rotWithShape="1">
          <a:blip r:embed="rId8"/>
          <a:srcRect b="45744"/>
          <a:stretch/>
        </p:blipFill>
        <p:spPr>
          <a:xfrm>
            <a:off x="609600" y="5436405"/>
            <a:ext cx="7205472" cy="1040595"/>
          </a:xfrm>
          <a:prstGeom prst="rect">
            <a:avLst/>
          </a:prstGeom>
        </p:spPr>
      </p:pic>
    </p:spTree>
    <p:extLst>
      <p:ext uri="{BB962C8B-B14F-4D97-AF65-F5344CB8AC3E}">
        <p14:creationId xmlns:p14="http://schemas.microsoft.com/office/powerpoint/2010/main" val="1507800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013DAD-F7CD-42AD-9BD1-D1960BABEAAE}"/>
              </a:ext>
            </a:extLst>
          </p:cNvPr>
          <p:cNvSpPr>
            <a:spLocks noGrp="1"/>
          </p:cNvSpPr>
          <p:nvPr>
            <p:ph type="title"/>
          </p:nvPr>
        </p:nvSpPr>
        <p:spPr/>
        <p:txBody>
          <a:bodyPr/>
          <a:lstStyle/>
          <a:p>
            <a:r>
              <a:rPr lang="en-US" altLang="zh-CN" dirty="0"/>
              <a:t>Epidemic</a:t>
            </a:r>
            <a:r>
              <a:rPr lang="zh-CN" altLang="en-US" dirty="0"/>
              <a:t> </a:t>
            </a:r>
            <a:r>
              <a:rPr lang="en-US" altLang="zh-CN" dirty="0"/>
              <a:t>Model</a:t>
            </a:r>
            <a:r>
              <a:rPr lang="zh-CN" altLang="en-US" dirty="0"/>
              <a:t> </a:t>
            </a:r>
            <a:r>
              <a:rPr lang="en-US" altLang="zh-CN" dirty="0"/>
              <a:t>-SIR</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767593E-4959-429D-9AD4-7FBD14AC545E}"/>
                  </a:ext>
                </a:extLst>
              </p:cNvPr>
              <p:cNvSpPr>
                <a:spLocks noGrp="1"/>
              </p:cNvSpPr>
              <p:nvPr>
                <p:ph idx="1"/>
              </p:nvPr>
            </p:nvSpPr>
            <p:spPr>
              <a:xfrm>
                <a:off x="609600" y="1143000"/>
                <a:ext cx="11430000" cy="5334000"/>
              </a:xfrm>
            </p:spPr>
            <p:txBody>
              <a:bodyPr>
                <a:normAutofit/>
              </a:bodyPr>
              <a:lstStyle/>
              <a:p>
                <a:r>
                  <a:rPr lang="en-US" altLang="zh-CN" dirty="0"/>
                  <a:t>SIR</a:t>
                </a:r>
                <a:r>
                  <a:rPr lang="zh-CN" altLang="en-US" dirty="0"/>
                  <a:t> </a:t>
                </a:r>
                <a:r>
                  <a:rPr lang="en-US" altLang="zh-CN" dirty="0"/>
                  <a:t>simulation</a:t>
                </a:r>
                <a:r>
                  <a:rPr lang="zh-CN" altLang="en-US" dirty="0"/>
                  <a:t> </a:t>
                </a:r>
                <a:r>
                  <a:rPr lang="en-US" altLang="zh-CN" dirty="0"/>
                  <a:t>(gif):</a:t>
                </a:r>
                <a:r>
                  <a:rPr lang="zh-CN" altLang="en-US" dirty="0"/>
                  <a:t> </a:t>
                </a:r>
                <a:endParaRPr lang="en-US" altLang="zh-CN" dirty="0"/>
              </a:p>
              <a:p>
                <a:pPr lvl="1"/>
                <a:r>
                  <a:rPr lang="en-US" altLang="zh-CN" dirty="0"/>
                  <a:t>Animation of the SIR model with initial values</a:t>
                </a:r>
                <a:r>
                  <a:rPr lang="zh-CN" altLang="en-US" dirty="0"/>
                  <a:t> </a:t>
                </a:r>
                <a14:m>
                  <m:oMath xmlns:m="http://schemas.openxmlformats.org/officeDocument/2006/math">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𝑆</m:t>
                        </m:r>
                      </m:e>
                      <m:sub>
                        <m:r>
                          <a:rPr lang="en-US" altLang="zh-CN" i="1" dirty="0">
                            <a:latin typeface="Cambria Math" panose="02040503050406030204" pitchFamily="18" charset="0"/>
                          </a:rPr>
                          <m:t>0</m:t>
                        </m:r>
                      </m:sub>
                    </m:sSub>
                    <m:r>
                      <a:rPr lang="en-US" altLang="zh-CN" i="1" dirty="0">
                        <a:latin typeface="Cambria Math" panose="02040503050406030204" pitchFamily="18" charset="0"/>
                      </a:rPr>
                      <m:t>=997</m:t>
                    </m:r>
                    <m:r>
                      <a:rPr lang="en-US" altLang="zh-CN" b="0" i="0" dirty="0" smtClean="0">
                        <a:latin typeface="Cambria Math" panose="02040503050406030204" pitchFamily="18" charset="0"/>
                      </a:rPr>
                      <m:t>,</m:t>
                    </m:r>
                  </m:oMath>
                </a14:m>
                <a:r>
                  <a:rPr lang="en-US" altLang="zh-CN" dirty="0"/>
                  <a:t> </a:t>
                </a:r>
                <a14:m>
                  <m:oMath xmlns:m="http://schemas.openxmlformats.org/officeDocument/2006/math">
                    <m:sSub>
                      <m:sSubPr>
                        <m:ctrlPr>
                          <a:rPr lang="en-US" altLang="zh-CN" i="1" dirty="0">
                            <a:latin typeface="Cambria Math" panose="02040503050406030204" pitchFamily="18" charset="0"/>
                          </a:rPr>
                        </m:ctrlPr>
                      </m:sSubPr>
                      <m:e>
                        <m:r>
                          <a:rPr lang="en-US" altLang="zh-CN" b="0" i="1" dirty="0" smtClean="0">
                            <a:latin typeface="Cambria Math" panose="02040503050406030204" pitchFamily="18" charset="0"/>
                          </a:rPr>
                          <m:t>𝐼</m:t>
                        </m:r>
                      </m:e>
                      <m:sub>
                        <m:r>
                          <a:rPr lang="en-US" altLang="zh-CN" i="1" dirty="0">
                            <a:latin typeface="Cambria Math" panose="02040503050406030204" pitchFamily="18" charset="0"/>
                          </a:rPr>
                          <m:t>0</m:t>
                        </m:r>
                      </m:sub>
                    </m:sSub>
                    <m:r>
                      <a:rPr lang="en-US" altLang="zh-CN" i="1" dirty="0">
                        <a:latin typeface="Cambria Math" panose="02040503050406030204" pitchFamily="18" charset="0"/>
                      </a:rPr>
                      <m:t>=</m:t>
                    </m:r>
                    <m:r>
                      <a:rPr lang="en-US" altLang="zh-CN" b="0" i="1" dirty="0" smtClean="0">
                        <a:latin typeface="Cambria Math" panose="02040503050406030204" pitchFamily="18" charset="0"/>
                      </a:rPr>
                      <m:t>3</m:t>
                    </m:r>
                    <m:r>
                      <a:rPr lang="en-US" altLang="zh-CN" b="0" i="0" dirty="0" smtClean="0">
                        <a:latin typeface="Cambria Math" panose="02040503050406030204" pitchFamily="18" charset="0"/>
                      </a:rPr>
                      <m:t>,</m:t>
                    </m:r>
                    <m:sSub>
                      <m:sSubPr>
                        <m:ctrlPr>
                          <a:rPr lang="en-US" altLang="zh-CN" i="1" dirty="0">
                            <a:latin typeface="Cambria Math" panose="02040503050406030204" pitchFamily="18" charset="0"/>
                          </a:rPr>
                        </m:ctrlPr>
                      </m:sSubPr>
                      <m:e>
                        <m:r>
                          <a:rPr lang="en-US" altLang="zh-CN" b="0" i="1" dirty="0" smtClean="0">
                            <a:latin typeface="Cambria Math" panose="02040503050406030204" pitchFamily="18" charset="0"/>
                          </a:rPr>
                          <m:t>𝑅</m:t>
                        </m:r>
                      </m:e>
                      <m:sub>
                        <m:r>
                          <a:rPr lang="en-US" altLang="zh-CN" i="1" dirty="0">
                            <a:latin typeface="Cambria Math" panose="02040503050406030204" pitchFamily="18" charset="0"/>
                          </a:rPr>
                          <m:t>0</m:t>
                        </m:r>
                      </m:sub>
                    </m:sSub>
                    <m:r>
                      <a:rPr lang="en-US" altLang="zh-CN" i="1" dirty="0">
                        <a:latin typeface="Cambria Math" panose="02040503050406030204" pitchFamily="18" charset="0"/>
                      </a:rPr>
                      <m:t>=</m:t>
                    </m:r>
                    <m:r>
                      <a:rPr lang="en-US" altLang="zh-CN" b="0" i="1" dirty="0" smtClean="0">
                        <a:latin typeface="Cambria Math" panose="02040503050406030204" pitchFamily="18" charset="0"/>
                      </a:rPr>
                      <m:t>0</m:t>
                    </m:r>
                    <m:r>
                      <a:rPr lang="en-US" altLang="zh-CN" b="0" i="0" dirty="0" smtClean="0">
                        <a:latin typeface="Cambria Math" panose="02040503050406030204" pitchFamily="18" charset="0"/>
                      </a:rPr>
                      <m:t>,</m:t>
                    </m:r>
                  </m:oMath>
                </a14:m>
                <a:r>
                  <a:rPr lang="en-US" altLang="zh-CN" dirty="0"/>
                  <a:t> </a:t>
                </a:r>
                <a14:m>
                  <m:oMath xmlns:m="http://schemas.openxmlformats.org/officeDocument/2006/math">
                    <m:r>
                      <a:rPr lang="en-US" altLang="zh-CN" i="1" dirty="0" smtClean="0">
                        <a:latin typeface="Cambria Math" panose="02040503050406030204" pitchFamily="18" charset="0"/>
                        <a:ea typeface="Cambria Math" panose="02040503050406030204" pitchFamily="18" charset="0"/>
                      </a:rPr>
                      <m:t>𝛽</m:t>
                    </m:r>
                    <m:r>
                      <a:rPr lang="en-US" altLang="zh-CN" i="1" dirty="0">
                        <a:latin typeface="Cambria Math" panose="02040503050406030204" pitchFamily="18" charset="0"/>
                      </a:rPr>
                      <m:t>=</m:t>
                    </m:r>
                    <m:r>
                      <a:rPr lang="en-US" altLang="zh-CN" b="0" i="1" dirty="0" smtClean="0">
                        <a:latin typeface="Cambria Math" panose="02040503050406030204" pitchFamily="18" charset="0"/>
                      </a:rPr>
                      <m:t>0.4,</m:t>
                    </m:r>
                    <m:r>
                      <a:rPr lang="en-US" altLang="zh-CN" b="0" i="1" dirty="0" smtClean="0">
                        <a:latin typeface="Cambria Math" panose="02040503050406030204" pitchFamily="18" charset="0"/>
                        <a:ea typeface="Cambria Math" panose="02040503050406030204" pitchFamily="18" charset="0"/>
                      </a:rPr>
                      <m:t>𝛾</m:t>
                    </m:r>
                    <m:r>
                      <a:rPr lang="en-US" altLang="zh-CN" b="0" i="1" dirty="0" smtClean="0">
                        <a:latin typeface="Cambria Math" panose="02040503050406030204" pitchFamily="18" charset="0"/>
                        <a:ea typeface="Cambria Math" panose="02040503050406030204" pitchFamily="18" charset="0"/>
                      </a:rPr>
                      <m:t>=0.04</m:t>
                    </m:r>
                  </m:oMath>
                </a14:m>
                <a:r>
                  <a:rPr lang="en-US" altLang="zh-CN" dirty="0"/>
                  <a:t>.</a:t>
                </a:r>
              </a:p>
              <a:p>
                <a:pPr lvl="1"/>
                <a:endParaRPr lang="en-US" altLang="zh-CN" sz="2800" dirty="0"/>
              </a:p>
              <a:p>
                <a:pPr lvl="1"/>
                <a:endParaRPr lang="en-US" sz="2000" dirty="0"/>
              </a:p>
              <a:p>
                <a:pPr lvl="1"/>
                <a:endParaRPr lang="en-US" altLang="zh-CN" sz="2800" dirty="0"/>
              </a:p>
              <a:p>
                <a:pPr lvl="2"/>
                <a:endParaRPr lang="en-US" sz="2400" dirty="0"/>
              </a:p>
            </p:txBody>
          </p:sp>
        </mc:Choice>
        <mc:Fallback xmlns="">
          <p:sp>
            <p:nvSpPr>
              <p:cNvPr id="3" name="Content Placeholder 2">
                <a:extLst>
                  <a:ext uri="{FF2B5EF4-FFF2-40B4-BE49-F238E27FC236}">
                    <a16:creationId xmlns:a16="http://schemas.microsoft.com/office/drawing/2014/main" id="{0767593E-4959-429D-9AD4-7FBD14AC545E}"/>
                  </a:ext>
                </a:extLst>
              </p:cNvPr>
              <p:cNvSpPr>
                <a:spLocks noGrp="1" noRot="1" noChangeAspect="1" noMove="1" noResize="1" noEditPoints="1" noAdjustHandles="1" noChangeArrowheads="1" noChangeShapeType="1" noTextEdit="1"/>
              </p:cNvSpPr>
              <p:nvPr>
                <p:ph idx="1"/>
              </p:nvPr>
            </p:nvSpPr>
            <p:spPr>
              <a:xfrm>
                <a:off x="609600" y="1143000"/>
                <a:ext cx="11430000" cy="5334000"/>
              </a:xfrm>
              <a:blipFill>
                <a:blip r:embed="rId3"/>
                <a:stretch>
                  <a:fillRect l="-1120" t="-1829"/>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3F685143-9B84-41AE-8FFC-12D16452E50C}"/>
              </a:ext>
            </a:extLst>
          </p:cNvPr>
          <p:cNvSpPr>
            <a:spLocks noGrp="1"/>
          </p:cNvSpPr>
          <p:nvPr>
            <p:ph type="sldNum" sz="quarter" idx="12"/>
          </p:nvPr>
        </p:nvSpPr>
        <p:spPr/>
        <p:txBody>
          <a:bodyPr/>
          <a:lstStyle/>
          <a:p>
            <a:fld id="{F9913601-2E22-4589-A394-4D3650FFD697}" type="slidenum">
              <a:rPr lang="en-US" smtClean="0">
                <a:solidFill>
                  <a:prstClr val="black"/>
                </a:solidFill>
              </a:rPr>
              <a:pPr/>
              <a:t>54</a:t>
            </a:fld>
            <a:endParaRPr lang="en-US" dirty="0">
              <a:solidFill>
                <a:prstClr val="black"/>
              </a:solidFill>
            </a:endParaRPr>
          </a:p>
        </p:txBody>
      </p:sp>
      <p:pic>
        <p:nvPicPr>
          <p:cNvPr id="11" name="Picture 10">
            <a:extLst>
              <a:ext uri="{FF2B5EF4-FFF2-40B4-BE49-F238E27FC236}">
                <a16:creationId xmlns:a16="http://schemas.microsoft.com/office/drawing/2014/main" id="{B8831495-FDA3-A646-BA39-97576533B26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06462" y="2412124"/>
            <a:ext cx="5157371" cy="4064876"/>
          </a:xfrm>
          <a:prstGeom prst="rect">
            <a:avLst/>
          </a:prstGeom>
        </p:spPr>
      </p:pic>
    </p:spTree>
    <p:extLst>
      <p:ext uri="{BB962C8B-B14F-4D97-AF65-F5344CB8AC3E}">
        <p14:creationId xmlns:p14="http://schemas.microsoft.com/office/powerpoint/2010/main" val="330705584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013DAD-F7CD-42AD-9BD1-D1960BABEAAE}"/>
              </a:ext>
            </a:extLst>
          </p:cNvPr>
          <p:cNvSpPr>
            <a:spLocks noGrp="1"/>
          </p:cNvSpPr>
          <p:nvPr>
            <p:ph type="title"/>
          </p:nvPr>
        </p:nvSpPr>
        <p:spPr/>
        <p:txBody>
          <a:bodyPr/>
          <a:lstStyle/>
          <a:p>
            <a:r>
              <a:rPr lang="en-US" altLang="zh-CN" dirty="0"/>
              <a:t>Epidemic</a:t>
            </a:r>
            <a:r>
              <a:rPr lang="zh-CN" altLang="en-US" dirty="0"/>
              <a:t> </a:t>
            </a:r>
            <a:r>
              <a:rPr lang="en-US" altLang="zh-CN" dirty="0"/>
              <a:t>Model</a:t>
            </a:r>
            <a:r>
              <a:rPr lang="zh-CN" altLang="en-US" dirty="0"/>
              <a:t> </a:t>
            </a:r>
            <a:r>
              <a:rPr lang="en-US" altLang="zh-CN" dirty="0"/>
              <a:t>-SIR</a:t>
            </a:r>
            <a:endParaRPr lang="en-US" dirty="0"/>
          </a:p>
        </p:txBody>
      </p:sp>
      <p:sp>
        <p:nvSpPr>
          <p:cNvPr id="3" name="Content Placeholder 2">
            <a:extLst>
              <a:ext uri="{FF2B5EF4-FFF2-40B4-BE49-F238E27FC236}">
                <a16:creationId xmlns:a16="http://schemas.microsoft.com/office/drawing/2014/main" id="{0767593E-4959-429D-9AD4-7FBD14AC545E}"/>
              </a:ext>
            </a:extLst>
          </p:cNvPr>
          <p:cNvSpPr>
            <a:spLocks noGrp="1"/>
          </p:cNvSpPr>
          <p:nvPr>
            <p:ph idx="1"/>
          </p:nvPr>
        </p:nvSpPr>
        <p:spPr>
          <a:xfrm>
            <a:off x="609600" y="1143000"/>
            <a:ext cx="11430000" cy="5334000"/>
          </a:xfrm>
        </p:spPr>
        <p:txBody>
          <a:bodyPr>
            <a:normAutofit/>
          </a:bodyPr>
          <a:lstStyle/>
          <a:p>
            <a:r>
              <a:rPr lang="en-US" altLang="zh-CN" dirty="0"/>
              <a:t>Can</a:t>
            </a:r>
            <a:r>
              <a:rPr lang="zh-CN" altLang="en-US" dirty="0"/>
              <a:t> </a:t>
            </a:r>
            <a:r>
              <a:rPr lang="en-US" altLang="zh-CN" dirty="0"/>
              <a:t>SIR</a:t>
            </a:r>
            <a:r>
              <a:rPr lang="zh-CN" altLang="en-US" dirty="0"/>
              <a:t> </a:t>
            </a:r>
            <a:r>
              <a:rPr lang="en-US" altLang="zh-CN" dirty="0"/>
              <a:t>predicts</a:t>
            </a:r>
            <a:r>
              <a:rPr lang="zh-CN" altLang="en-US" dirty="0"/>
              <a:t> </a:t>
            </a:r>
            <a:r>
              <a:rPr lang="en-US" altLang="zh-CN" dirty="0"/>
              <a:t>the</a:t>
            </a:r>
            <a:r>
              <a:rPr lang="zh-CN" altLang="en-US" dirty="0"/>
              <a:t> </a:t>
            </a:r>
            <a:r>
              <a:rPr lang="en-US" altLang="zh-CN" dirty="0"/>
              <a:t>number</a:t>
            </a:r>
            <a:r>
              <a:rPr lang="zh-CN" altLang="en-US" dirty="0"/>
              <a:t> </a:t>
            </a:r>
            <a:r>
              <a:rPr lang="en-US" altLang="zh-CN" dirty="0"/>
              <a:t>of</a:t>
            </a:r>
            <a:r>
              <a:rPr lang="zh-CN" altLang="en-US" dirty="0"/>
              <a:t> </a:t>
            </a:r>
            <a:r>
              <a:rPr lang="en-US" altLang="zh-CN" dirty="0"/>
              <a:t>deaths?</a:t>
            </a:r>
            <a:r>
              <a:rPr lang="zh-CN" altLang="en-US" dirty="0"/>
              <a:t> </a:t>
            </a:r>
            <a:endParaRPr lang="en-US" altLang="zh-CN" dirty="0"/>
          </a:p>
          <a:p>
            <a:pPr lvl="1"/>
            <a:r>
              <a:rPr lang="en-US" altLang="zh-CN" dirty="0"/>
              <a:t>Though</a:t>
            </a:r>
            <a:r>
              <a:rPr lang="zh-CN" altLang="en-US" dirty="0"/>
              <a:t> </a:t>
            </a:r>
            <a:r>
              <a:rPr lang="en-US" altLang="zh-CN" dirty="0"/>
              <a:t>one</a:t>
            </a:r>
            <a:r>
              <a:rPr lang="zh-CN" altLang="en-US" dirty="0"/>
              <a:t> </a:t>
            </a:r>
            <a:r>
              <a:rPr lang="en-US" altLang="zh-CN" dirty="0"/>
              <a:t>assumption</a:t>
            </a:r>
            <a:r>
              <a:rPr lang="zh-CN" altLang="en-US" dirty="0"/>
              <a:t> </a:t>
            </a:r>
            <a:r>
              <a:rPr lang="en-US" altLang="zh-CN" dirty="0"/>
              <a:t>of</a:t>
            </a:r>
            <a:r>
              <a:rPr lang="zh-CN" altLang="en-US" dirty="0"/>
              <a:t> </a:t>
            </a:r>
            <a:r>
              <a:rPr lang="en-US" altLang="zh-CN" dirty="0"/>
              <a:t>SIR</a:t>
            </a:r>
            <a:r>
              <a:rPr lang="zh-CN" altLang="en-US" dirty="0"/>
              <a:t> </a:t>
            </a:r>
            <a:r>
              <a:rPr lang="en-US" altLang="zh-CN" dirty="0"/>
              <a:t>is</a:t>
            </a:r>
            <a:r>
              <a:rPr lang="zh-CN" altLang="en-US" dirty="0"/>
              <a:t> </a:t>
            </a:r>
            <a:r>
              <a:rPr lang="en-US" altLang="zh-CN" dirty="0"/>
              <a:t>that</a:t>
            </a:r>
            <a:r>
              <a:rPr lang="zh-CN" altLang="en-US" dirty="0"/>
              <a:t> </a:t>
            </a:r>
            <a:r>
              <a:rPr lang="en-US" altLang="zh-CN" dirty="0"/>
              <a:t>population</a:t>
            </a:r>
            <a:r>
              <a:rPr lang="zh-CN" altLang="en-US" dirty="0"/>
              <a:t> </a:t>
            </a:r>
            <a:r>
              <a:rPr lang="en-US" altLang="zh-CN" dirty="0"/>
              <a:t>is</a:t>
            </a:r>
            <a:r>
              <a:rPr lang="zh-CN" altLang="en-US" dirty="0"/>
              <a:t> </a:t>
            </a:r>
            <a:r>
              <a:rPr lang="en-US" altLang="zh-CN" dirty="0"/>
              <a:t>constant</a:t>
            </a:r>
            <a:r>
              <a:rPr lang="zh-CN" altLang="en-US" dirty="0"/>
              <a:t> </a:t>
            </a:r>
            <a:r>
              <a:rPr lang="en-US" altLang="zh-CN" dirty="0"/>
              <a:t>and</a:t>
            </a:r>
            <a:r>
              <a:rPr lang="zh-CN" altLang="en-US" dirty="0"/>
              <a:t> </a:t>
            </a:r>
            <a:r>
              <a:rPr lang="en-US" altLang="zh-CN" dirty="0"/>
              <a:t>typically</a:t>
            </a:r>
            <a:r>
              <a:rPr lang="zh-CN" altLang="en-US" dirty="0"/>
              <a:t> </a:t>
            </a:r>
            <a:r>
              <a:rPr lang="en-US" altLang="zh-CN" dirty="0"/>
              <a:t>no</a:t>
            </a:r>
            <a:r>
              <a:rPr lang="zh-CN" altLang="en-US" dirty="0"/>
              <a:t> </a:t>
            </a:r>
            <a:r>
              <a:rPr lang="en-US" altLang="zh-CN" dirty="0"/>
              <a:t>deaths,</a:t>
            </a:r>
            <a:r>
              <a:rPr lang="zh-CN" altLang="en-US" dirty="0"/>
              <a:t> </a:t>
            </a:r>
            <a:r>
              <a:rPr lang="en-US" altLang="zh-CN" dirty="0"/>
              <a:t>people</a:t>
            </a:r>
            <a:r>
              <a:rPr lang="zh-CN" altLang="en-US" dirty="0"/>
              <a:t> </a:t>
            </a:r>
            <a:r>
              <a:rPr lang="en-US" altLang="zh-CN" dirty="0"/>
              <a:t>usually</a:t>
            </a:r>
            <a:r>
              <a:rPr lang="zh-CN" altLang="en-US" dirty="0"/>
              <a:t> </a:t>
            </a:r>
            <a:r>
              <a:rPr lang="en-US" altLang="zh-CN" dirty="0"/>
              <a:t>employ</a:t>
            </a:r>
            <a:r>
              <a:rPr lang="zh-CN" altLang="en-US" dirty="0"/>
              <a:t> </a:t>
            </a:r>
            <a:r>
              <a:rPr lang="en-US" altLang="zh-CN" dirty="0"/>
              <a:t>a</a:t>
            </a:r>
            <a:r>
              <a:rPr lang="zh-CN" altLang="en-US" dirty="0"/>
              <a:t> </a:t>
            </a:r>
            <a:r>
              <a:rPr lang="en-US" altLang="zh-CN" dirty="0"/>
              <a:t>simple</a:t>
            </a:r>
            <a:r>
              <a:rPr lang="zh-CN" altLang="en-US" dirty="0"/>
              <a:t> </a:t>
            </a:r>
            <a:r>
              <a:rPr lang="en-US" altLang="zh-CN" dirty="0"/>
              <a:t>linear</a:t>
            </a:r>
            <a:r>
              <a:rPr lang="zh-CN" altLang="en-US" dirty="0"/>
              <a:t> </a:t>
            </a:r>
            <a:r>
              <a:rPr lang="en-US" altLang="zh-CN" dirty="0"/>
              <a:t>model</a:t>
            </a:r>
            <a:r>
              <a:rPr lang="zh-CN" altLang="en-US" dirty="0"/>
              <a:t> </a:t>
            </a:r>
            <a:r>
              <a:rPr lang="en-US" altLang="zh-CN" dirty="0"/>
              <a:t>for</a:t>
            </a:r>
            <a:r>
              <a:rPr lang="zh-CN" altLang="en-US" dirty="0"/>
              <a:t> </a:t>
            </a:r>
            <a:r>
              <a:rPr lang="en-US" altLang="zh-CN" dirty="0"/>
              <a:t>approximating</a:t>
            </a:r>
            <a:r>
              <a:rPr lang="zh-CN" altLang="en-US" dirty="0"/>
              <a:t> </a:t>
            </a:r>
            <a:r>
              <a:rPr lang="en-US" altLang="zh-CN" dirty="0"/>
              <a:t>the</a:t>
            </a:r>
            <a:r>
              <a:rPr lang="zh-CN" altLang="en-US" dirty="0"/>
              <a:t> </a:t>
            </a:r>
            <a:r>
              <a:rPr lang="en-US" altLang="zh-CN" dirty="0"/>
              <a:t>fatality rate.</a:t>
            </a:r>
            <a:r>
              <a:rPr lang="zh-CN" altLang="en-US" dirty="0"/>
              <a:t> </a:t>
            </a:r>
            <a:r>
              <a:rPr lang="en-US" altLang="zh-CN" dirty="0"/>
              <a:t>Given</a:t>
            </a:r>
            <a:r>
              <a:rPr lang="zh-CN" altLang="en-US" dirty="0"/>
              <a:t> </a:t>
            </a:r>
            <a:r>
              <a:rPr lang="en-US" altLang="zh-CN" dirty="0"/>
              <a:t>the</a:t>
            </a:r>
            <a:r>
              <a:rPr lang="zh-CN" altLang="en-US" dirty="0"/>
              <a:t> </a:t>
            </a:r>
            <a:r>
              <a:rPr lang="en-US" altLang="zh-CN" dirty="0"/>
              <a:t>predicted</a:t>
            </a:r>
            <a:r>
              <a:rPr lang="zh-CN" altLang="en-US" dirty="0"/>
              <a:t> </a:t>
            </a:r>
            <a:r>
              <a:rPr lang="en-US" altLang="zh-CN" dirty="0"/>
              <a:t>cases</a:t>
            </a:r>
            <a:r>
              <a:rPr lang="zh-CN" altLang="en-US" dirty="0"/>
              <a:t> </a:t>
            </a:r>
            <a:r>
              <a:rPr lang="en-US" altLang="zh-CN" dirty="0"/>
              <a:t>and</a:t>
            </a:r>
            <a:r>
              <a:rPr lang="zh-CN" altLang="en-US" dirty="0"/>
              <a:t> </a:t>
            </a:r>
            <a:r>
              <a:rPr lang="en-US" altLang="zh-CN" dirty="0"/>
              <a:t>the</a:t>
            </a:r>
            <a:r>
              <a:rPr lang="zh-CN" altLang="en-US" dirty="0"/>
              <a:t> </a:t>
            </a:r>
            <a:r>
              <a:rPr lang="en-US" altLang="zh-CN" dirty="0"/>
              <a:t>estimated</a:t>
            </a:r>
            <a:r>
              <a:rPr lang="zh-CN" altLang="en-US" dirty="0"/>
              <a:t> </a:t>
            </a:r>
            <a:r>
              <a:rPr lang="en-US" altLang="zh-CN" dirty="0"/>
              <a:t>fatality</a:t>
            </a:r>
            <a:r>
              <a:rPr lang="zh-CN" altLang="en-US" dirty="0"/>
              <a:t> </a:t>
            </a:r>
            <a:r>
              <a:rPr lang="en-US" altLang="zh-CN" dirty="0"/>
              <a:t>rate,</a:t>
            </a:r>
            <a:r>
              <a:rPr lang="zh-CN" altLang="en-US" dirty="0"/>
              <a:t> </a:t>
            </a:r>
            <a:r>
              <a:rPr lang="en-US" altLang="zh-CN" dirty="0"/>
              <a:t>the</a:t>
            </a:r>
            <a:r>
              <a:rPr lang="zh-CN" altLang="en-US" dirty="0"/>
              <a:t> </a:t>
            </a:r>
            <a:r>
              <a:rPr lang="en-US" altLang="zh-CN" dirty="0"/>
              <a:t>predicted</a:t>
            </a:r>
            <a:r>
              <a:rPr lang="zh-CN" altLang="en-US" dirty="0"/>
              <a:t> </a:t>
            </a:r>
            <a:r>
              <a:rPr lang="en-US" altLang="zh-CN" dirty="0"/>
              <a:t>number</a:t>
            </a:r>
            <a:r>
              <a:rPr lang="zh-CN" altLang="en-US" dirty="0"/>
              <a:t> </a:t>
            </a:r>
            <a:r>
              <a:rPr lang="en-US" altLang="zh-CN" dirty="0"/>
              <a:t>of</a:t>
            </a:r>
            <a:r>
              <a:rPr lang="zh-CN" altLang="en-US" dirty="0"/>
              <a:t> </a:t>
            </a:r>
            <a:r>
              <a:rPr lang="en-US" altLang="zh-CN" dirty="0"/>
              <a:t>deaths</a:t>
            </a:r>
            <a:r>
              <a:rPr lang="zh-CN" altLang="en-US" dirty="0"/>
              <a:t> </a:t>
            </a:r>
            <a:r>
              <a:rPr lang="en-US" altLang="zh-CN" dirty="0"/>
              <a:t>is</a:t>
            </a:r>
            <a:r>
              <a:rPr lang="zh-CN" altLang="en-US" dirty="0"/>
              <a:t> </a:t>
            </a:r>
            <a:r>
              <a:rPr lang="en-US" altLang="zh-CN" dirty="0"/>
              <a:t>just</a:t>
            </a:r>
            <a:r>
              <a:rPr lang="zh-CN" altLang="en-US" dirty="0"/>
              <a:t> </a:t>
            </a:r>
            <a:r>
              <a:rPr lang="en-US" altLang="zh-CN" dirty="0"/>
              <a:t>the</a:t>
            </a:r>
            <a:r>
              <a:rPr lang="zh-CN" altLang="en-US" dirty="0"/>
              <a:t> </a:t>
            </a:r>
            <a:r>
              <a:rPr lang="en-US" altLang="zh-CN" dirty="0"/>
              <a:t>production</a:t>
            </a:r>
            <a:r>
              <a:rPr lang="zh-CN" altLang="en-US" dirty="0"/>
              <a:t> </a:t>
            </a:r>
            <a:r>
              <a:rPr lang="en-US" altLang="zh-CN" dirty="0"/>
              <a:t>of</a:t>
            </a:r>
            <a:r>
              <a:rPr lang="zh-CN" altLang="en-US" dirty="0"/>
              <a:t> </a:t>
            </a:r>
            <a:r>
              <a:rPr lang="en-US" altLang="zh-CN" dirty="0"/>
              <a:t>them.</a:t>
            </a:r>
          </a:p>
          <a:p>
            <a:pPr lvl="1"/>
            <a:endParaRPr lang="en-US" altLang="zh-CN" dirty="0"/>
          </a:p>
          <a:p>
            <a:pPr lvl="1"/>
            <a:endParaRPr lang="en-US" altLang="zh-CN" sz="2800" dirty="0"/>
          </a:p>
          <a:p>
            <a:pPr lvl="1"/>
            <a:endParaRPr lang="en-US" sz="2000" dirty="0"/>
          </a:p>
          <a:p>
            <a:pPr lvl="1"/>
            <a:endParaRPr lang="en-US" altLang="zh-CN" sz="2800" dirty="0"/>
          </a:p>
          <a:p>
            <a:pPr lvl="2"/>
            <a:endParaRPr lang="en-US" sz="2400" dirty="0"/>
          </a:p>
        </p:txBody>
      </p:sp>
      <p:sp>
        <p:nvSpPr>
          <p:cNvPr id="4" name="Slide Number Placeholder 3">
            <a:extLst>
              <a:ext uri="{FF2B5EF4-FFF2-40B4-BE49-F238E27FC236}">
                <a16:creationId xmlns:a16="http://schemas.microsoft.com/office/drawing/2014/main" id="{3F685143-9B84-41AE-8FFC-12D16452E50C}"/>
              </a:ext>
            </a:extLst>
          </p:cNvPr>
          <p:cNvSpPr>
            <a:spLocks noGrp="1"/>
          </p:cNvSpPr>
          <p:nvPr>
            <p:ph type="sldNum" sz="quarter" idx="12"/>
          </p:nvPr>
        </p:nvSpPr>
        <p:spPr/>
        <p:txBody>
          <a:bodyPr/>
          <a:lstStyle/>
          <a:p>
            <a:fld id="{F9913601-2E22-4589-A394-4D3650FFD697}" type="slidenum">
              <a:rPr lang="en-US" smtClean="0">
                <a:solidFill>
                  <a:prstClr val="black"/>
                </a:solidFill>
              </a:rPr>
              <a:pPr/>
              <a:t>55</a:t>
            </a:fld>
            <a:endParaRPr lang="en-US" dirty="0">
              <a:solidFill>
                <a:prstClr val="black"/>
              </a:solidFill>
            </a:endParaRPr>
          </a:p>
        </p:txBody>
      </p:sp>
    </p:spTree>
    <p:extLst>
      <p:ext uri="{BB962C8B-B14F-4D97-AF65-F5344CB8AC3E}">
        <p14:creationId xmlns:p14="http://schemas.microsoft.com/office/powerpoint/2010/main" val="66818385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013DAD-F7CD-42AD-9BD1-D1960BABEAAE}"/>
              </a:ext>
            </a:extLst>
          </p:cNvPr>
          <p:cNvSpPr>
            <a:spLocks noGrp="1"/>
          </p:cNvSpPr>
          <p:nvPr>
            <p:ph type="title"/>
          </p:nvPr>
        </p:nvSpPr>
        <p:spPr/>
        <p:txBody>
          <a:bodyPr/>
          <a:lstStyle/>
          <a:p>
            <a:r>
              <a:rPr lang="en-US" altLang="zh-CN" dirty="0"/>
              <a:t>Epidemic</a:t>
            </a:r>
            <a:r>
              <a:rPr lang="zh-CN" altLang="en-US" dirty="0"/>
              <a:t> </a:t>
            </a:r>
            <a:r>
              <a:rPr lang="en-US" altLang="zh-CN" dirty="0"/>
              <a:t>Model</a:t>
            </a:r>
            <a:r>
              <a:rPr lang="zh-CN" altLang="en-US" dirty="0"/>
              <a:t> </a:t>
            </a:r>
            <a:r>
              <a:rPr lang="en-US" altLang="zh-CN" dirty="0"/>
              <a:t>-SIR</a:t>
            </a:r>
            <a:endParaRPr lang="en-US" dirty="0"/>
          </a:p>
        </p:txBody>
      </p:sp>
      <p:sp>
        <p:nvSpPr>
          <p:cNvPr id="3" name="Content Placeholder 2">
            <a:extLst>
              <a:ext uri="{FF2B5EF4-FFF2-40B4-BE49-F238E27FC236}">
                <a16:creationId xmlns:a16="http://schemas.microsoft.com/office/drawing/2014/main" id="{0767593E-4959-429D-9AD4-7FBD14AC545E}"/>
              </a:ext>
            </a:extLst>
          </p:cNvPr>
          <p:cNvSpPr>
            <a:spLocks noGrp="1"/>
          </p:cNvSpPr>
          <p:nvPr>
            <p:ph idx="1"/>
          </p:nvPr>
        </p:nvSpPr>
        <p:spPr/>
        <p:txBody>
          <a:bodyPr>
            <a:normAutofit/>
          </a:bodyPr>
          <a:lstStyle/>
          <a:p>
            <a:r>
              <a:rPr lang="en-US" altLang="zh-CN" dirty="0"/>
              <a:t>Parameter</a:t>
            </a:r>
            <a:r>
              <a:rPr lang="zh-CN" altLang="en-US" dirty="0"/>
              <a:t> </a:t>
            </a:r>
            <a:r>
              <a:rPr lang="en-US" altLang="zh-CN" dirty="0"/>
              <a:t>Learning:</a:t>
            </a:r>
          </a:p>
          <a:p>
            <a:pPr lvl="1"/>
            <a:r>
              <a:rPr lang="en-US" altLang="zh-CN" dirty="0"/>
              <a:t>Gradient</a:t>
            </a:r>
            <a:r>
              <a:rPr lang="zh-CN" altLang="en-US" dirty="0"/>
              <a:t> </a:t>
            </a:r>
            <a:r>
              <a:rPr lang="en-US" altLang="zh-CN" dirty="0"/>
              <a:t>based</a:t>
            </a:r>
            <a:r>
              <a:rPr lang="zh-CN" altLang="en-US" dirty="0"/>
              <a:t> </a:t>
            </a:r>
            <a:r>
              <a:rPr lang="en-US" altLang="zh-CN" dirty="0"/>
              <a:t>methods</a:t>
            </a:r>
            <a:r>
              <a:rPr lang="zh-CN" altLang="en-US" dirty="0"/>
              <a:t> </a:t>
            </a:r>
            <a:r>
              <a:rPr lang="en-US" altLang="zh-CN" dirty="0"/>
              <a:t>with</a:t>
            </a:r>
            <a:r>
              <a:rPr lang="zh-CN" altLang="en-US" dirty="0"/>
              <a:t> </a:t>
            </a:r>
            <a:r>
              <a:rPr lang="en-US" altLang="zh-CN" dirty="0"/>
              <a:t>the</a:t>
            </a:r>
            <a:r>
              <a:rPr lang="zh-CN" altLang="en-US" dirty="0"/>
              <a:t> </a:t>
            </a:r>
            <a:r>
              <a:rPr lang="en-US" altLang="zh-CN" dirty="0"/>
              <a:t>following</a:t>
            </a:r>
            <a:r>
              <a:rPr lang="zh-CN" altLang="en-US" dirty="0"/>
              <a:t> </a:t>
            </a:r>
            <a:r>
              <a:rPr lang="en-US" altLang="zh-CN" dirty="0"/>
              <a:t>loss</a:t>
            </a:r>
            <a:r>
              <a:rPr lang="zh-CN" altLang="en-US" dirty="0"/>
              <a:t> </a:t>
            </a:r>
            <a:r>
              <a:rPr lang="en-US" altLang="zh-CN" dirty="0"/>
              <a:t>function,</a:t>
            </a:r>
            <a:r>
              <a:rPr lang="zh-CN" altLang="en-US" dirty="0"/>
              <a:t> </a:t>
            </a:r>
            <a:r>
              <a:rPr lang="en-US" altLang="zh-CN" dirty="0"/>
              <a:t>where</a:t>
            </a:r>
            <a:r>
              <a:rPr lang="zh-CN" altLang="en-US" dirty="0"/>
              <a:t> </a:t>
            </a:r>
            <a:r>
              <a:rPr lang="en-US" altLang="zh-CN" dirty="0" err="1"/>
              <a:t>λ</a:t>
            </a:r>
            <a:r>
              <a:rPr lang="zh-CN" altLang="en-US" dirty="0"/>
              <a:t> </a:t>
            </a:r>
            <a:r>
              <a:rPr lang="en-US" altLang="zh-CN" dirty="0"/>
              <a:t>is</a:t>
            </a:r>
            <a:r>
              <a:rPr lang="zh-CN" altLang="en-US" dirty="0"/>
              <a:t> </a:t>
            </a:r>
            <a:r>
              <a:rPr lang="en-US" altLang="zh-CN" dirty="0"/>
              <a:t>a</a:t>
            </a:r>
            <a:r>
              <a:rPr lang="zh-CN" altLang="en-US" dirty="0"/>
              <a:t> </a:t>
            </a:r>
            <a:r>
              <a:rPr lang="en-US" dirty="0"/>
              <a:t>tun</a:t>
            </a:r>
            <a:r>
              <a:rPr lang="en-US" altLang="zh-CN" dirty="0"/>
              <a:t>able</a:t>
            </a:r>
            <a:r>
              <a:rPr lang="en-US" dirty="0"/>
              <a:t> </a:t>
            </a:r>
            <a:r>
              <a:rPr lang="en-US" altLang="zh-CN" dirty="0"/>
              <a:t>hyper-</a:t>
            </a:r>
            <a:r>
              <a:rPr lang="en-US" dirty="0"/>
              <a:t>parameter in order to balance the importance between the prediction error in terms of the </a:t>
            </a:r>
            <a:r>
              <a:rPr lang="en-US" altLang="zh-CN" dirty="0"/>
              <a:t>infected</a:t>
            </a:r>
            <a:r>
              <a:rPr lang="en-US" dirty="0"/>
              <a:t> cases and recover</a:t>
            </a:r>
            <a:r>
              <a:rPr lang="en-US" altLang="zh-CN" dirty="0"/>
              <a:t>ed</a:t>
            </a:r>
            <a:r>
              <a:rPr lang="en-US" dirty="0"/>
              <a:t> cases</a:t>
            </a:r>
            <a:r>
              <a:rPr lang="en-US" altLang="zh-CN" dirty="0"/>
              <a:t>.</a:t>
            </a:r>
          </a:p>
          <a:p>
            <a:pPr lvl="1"/>
            <a:endParaRPr lang="en-US" altLang="zh-CN" dirty="0"/>
          </a:p>
          <a:p>
            <a:pPr marL="274320" lvl="1" indent="0">
              <a:buNone/>
            </a:pPr>
            <a:endParaRPr lang="en-US" altLang="zh-CN" sz="2800" dirty="0"/>
          </a:p>
          <a:p>
            <a:pPr lvl="1"/>
            <a:endParaRPr lang="en-US" sz="2000" dirty="0"/>
          </a:p>
          <a:p>
            <a:pPr lvl="1"/>
            <a:endParaRPr lang="en-US" altLang="zh-CN" sz="2800" dirty="0"/>
          </a:p>
          <a:p>
            <a:pPr lvl="2"/>
            <a:endParaRPr lang="en-US" sz="2400" dirty="0"/>
          </a:p>
        </p:txBody>
      </p:sp>
      <p:sp>
        <p:nvSpPr>
          <p:cNvPr id="4" name="Slide Number Placeholder 3">
            <a:extLst>
              <a:ext uri="{FF2B5EF4-FFF2-40B4-BE49-F238E27FC236}">
                <a16:creationId xmlns:a16="http://schemas.microsoft.com/office/drawing/2014/main" id="{3F685143-9B84-41AE-8FFC-12D16452E50C}"/>
              </a:ext>
            </a:extLst>
          </p:cNvPr>
          <p:cNvSpPr>
            <a:spLocks noGrp="1"/>
          </p:cNvSpPr>
          <p:nvPr>
            <p:ph type="sldNum" sz="quarter" idx="12"/>
          </p:nvPr>
        </p:nvSpPr>
        <p:spPr/>
        <p:txBody>
          <a:bodyPr/>
          <a:lstStyle/>
          <a:p>
            <a:fld id="{F9913601-2E22-4589-A394-4D3650FFD697}" type="slidenum">
              <a:rPr lang="en-US" smtClean="0">
                <a:solidFill>
                  <a:prstClr val="black"/>
                </a:solidFill>
              </a:rPr>
              <a:pPr/>
              <a:t>56</a:t>
            </a:fld>
            <a:endParaRPr lang="en-US" dirty="0">
              <a:solidFill>
                <a:prstClr val="black"/>
              </a:solidFill>
            </a:endParaRPr>
          </a:p>
        </p:txBody>
      </p:sp>
      <p:pic>
        <p:nvPicPr>
          <p:cNvPr id="5" name="Picture 4">
            <a:extLst>
              <a:ext uri="{FF2B5EF4-FFF2-40B4-BE49-F238E27FC236}">
                <a16:creationId xmlns:a16="http://schemas.microsoft.com/office/drawing/2014/main" id="{58F217AB-BCC8-514A-816B-3B91645220C3}"/>
              </a:ext>
            </a:extLst>
          </p:cNvPr>
          <p:cNvPicPr>
            <a:picLocks noChangeAspect="1"/>
          </p:cNvPicPr>
          <p:nvPr/>
        </p:nvPicPr>
        <p:blipFill>
          <a:blip r:embed="rId3"/>
          <a:stretch>
            <a:fillRect/>
          </a:stretch>
        </p:blipFill>
        <p:spPr>
          <a:xfrm>
            <a:off x="3409950" y="3948684"/>
            <a:ext cx="5372100" cy="952500"/>
          </a:xfrm>
          <a:prstGeom prst="rect">
            <a:avLst/>
          </a:prstGeom>
        </p:spPr>
      </p:pic>
    </p:spTree>
    <p:extLst>
      <p:ext uri="{BB962C8B-B14F-4D97-AF65-F5344CB8AC3E}">
        <p14:creationId xmlns:p14="http://schemas.microsoft.com/office/powerpoint/2010/main" val="282411569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013DAD-F7CD-42AD-9BD1-D1960BABEAAE}"/>
              </a:ext>
            </a:extLst>
          </p:cNvPr>
          <p:cNvSpPr>
            <a:spLocks noGrp="1"/>
          </p:cNvSpPr>
          <p:nvPr>
            <p:ph type="title"/>
          </p:nvPr>
        </p:nvSpPr>
        <p:spPr/>
        <p:txBody>
          <a:bodyPr/>
          <a:lstStyle/>
          <a:p>
            <a:r>
              <a:rPr lang="en-US" altLang="zh-CN" dirty="0"/>
              <a:t>SIR</a:t>
            </a:r>
            <a:r>
              <a:rPr lang="zh-CN" altLang="en-US" dirty="0"/>
              <a:t> </a:t>
            </a:r>
            <a:r>
              <a:rPr lang="en-US" altLang="zh-CN" dirty="0"/>
              <a:t>Variants</a:t>
            </a:r>
            <a:endParaRPr lang="en-US" dirty="0"/>
          </a:p>
        </p:txBody>
      </p:sp>
      <p:sp>
        <p:nvSpPr>
          <p:cNvPr id="3" name="Content Placeholder 2">
            <a:extLst>
              <a:ext uri="{FF2B5EF4-FFF2-40B4-BE49-F238E27FC236}">
                <a16:creationId xmlns:a16="http://schemas.microsoft.com/office/drawing/2014/main" id="{0767593E-4959-429D-9AD4-7FBD14AC545E}"/>
              </a:ext>
            </a:extLst>
          </p:cNvPr>
          <p:cNvSpPr>
            <a:spLocks noGrp="1"/>
          </p:cNvSpPr>
          <p:nvPr>
            <p:ph idx="1"/>
          </p:nvPr>
        </p:nvSpPr>
        <p:spPr/>
        <p:txBody>
          <a:bodyPr>
            <a:normAutofit/>
          </a:bodyPr>
          <a:lstStyle/>
          <a:p>
            <a:r>
              <a:rPr lang="en-US" altLang="zh-CN" dirty="0"/>
              <a:t>The</a:t>
            </a:r>
            <a:r>
              <a:rPr lang="zh-CN" altLang="en-US" dirty="0"/>
              <a:t> </a:t>
            </a:r>
            <a:r>
              <a:rPr lang="en-US" altLang="zh-CN" dirty="0"/>
              <a:t>assumptions</a:t>
            </a:r>
            <a:r>
              <a:rPr lang="zh-CN" altLang="en-US" dirty="0"/>
              <a:t> </a:t>
            </a:r>
            <a:r>
              <a:rPr lang="en-US" altLang="zh-CN" dirty="0"/>
              <a:t>made</a:t>
            </a:r>
            <a:r>
              <a:rPr lang="zh-CN" altLang="en-US" dirty="0"/>
              <a:t> </a:t>
            </a:r>
            <a:r>
              <a:rPr lang="en-US" altLang="zh-CN" dirty="0"/>
              <a:t>by</a:t>
            </a:r>
            <a:r>
              <a:rPr lang="zh-CN" altLang="en-US" dirty="0"/>
              <a:t> </a:t>
            </a:r>
            <a:r>
              <a:rPr lang="en-US" altLang="zh-CN" dirty="0"/>
              <a:t>SIR</a:t>
            </a:r>
            <a:r>
              <a:rPr lang="zh-CN" altLang="en-US" dirty="0"/>
              <a:t> </a:t>
            </a:r>
            <a:r>
              <a:rPr lang="en-US" altLang="zh-CN" dirty="0"/>
              <a:t>are</a:t>
            </a:r>
            <a:r>
              <a:rPr lang="zh-CN" altLang="en-US" dirty="0"/>
              <a:t> </a:t>
            </a:r>
            <a:r>
              <a:rPr lang="en-US" altLang="zh-CN" dirty="0"/>
              <a:t>very</a:t>
            </a:r>
            <a:r>
              <a:rPr lang="zh-CN" altLang="en-US" dirty="0"/>
              <a:t> </a:t>
            </a:r>
            <a:r>
              <a:rPr lang="en-US" altLang="zh-CN" dirty="0"/>
              <a:t>strong</a:t>
            </a:r>
            <a:r>
              <a:rPr lang="zh-CN" altLang="en-US" dirty="0"/>
              <a:t> </a:t>
            </a:r>
            <a:r>
              <a:rPr lang="en-US" altLang="zh-CN" dirty="0"/>
              <a:t>and</a:t>
            </a:r>
            <a:r>
              <a:rPr lang="zh-CN" altLang="en-US" dirty="0"/>
              <a:t> </a:t>
            </a:r>
            <a:r>
              <a:rPr lang="en-US" altLang="zh-CN" dirty="0"/>
              <a:t>differ</a:t>
            </a:r>
            <a:r>
              <a:rPr lang="zh-CN" altLang="en-US" dirty="0"/>
              <a:t> </a:t>
            </a:r>
            <a:r>
              <a:rPr lang="en-US" altLang="zh-CN" dirty="0"/>
              <a:t>from</a:t>
            </a:r>
            <a:r>
              <a:rPr lang="zh-CN" altLang="en-US" dirty="0"/>
              <a:t> </a:t>
            </a:r>
            <a:r>
              <a:rPr lang="en-US" altLang="zh-CN" dirty="0"/>
              <a:t>real-world</a:t>
            </a:r>
            <a:r>
              <a:rPr lang="zh-CN" altLang="en-US" dirty="0"/>
              <a:t> </a:t>
            </a:r>
            <a:r>
              <a:rPr lang="en-US" altLang="zh-CN" dirty="0"/>
              <a:t>scenarios.</a:t>
            </a:r>
            <a:r>
              <a:rPr lang="zh-CN" altLang="en-US" dirty="0"/>
              <a:t> </a:t>
            </a:r>
            <a:r>
              <a:rPr lang="en-US" altLang="zh-CN" dirty="0"/>
              <a:t>Therefore,</a:t>
            </a:r>
            <a:r>
              <a:rPr lang="zh-CN" altLang="en-US" dirty="0"/>
              <a:t> </a:t>
            </a:r>
            <a:r>
              <a:rPr lang="en-US" altLang="zh-CN" dirty="0"/>
              <a:t>a</a:t>
            </a:r>
            <a:r>
              <a:rPr lang="zh-CN" altLang="en-US" dirty="0"/>
              <a:t> </a:t>
            </a:r>
            <a:r>
              <a:rPr lang="en-US" altLang="zh-CN" dirty="0"/>
              <a:t>lot</a:t>
            </a:r>
            <a:r>
              <a:rPr lang="zh-CN" altLang="en-US" dirty="0"/>
              <a:t> </a:t>
            </a:r>
            <a:r>
              <a:rPr lang="en-US" altLang="zh-CN" dirty="0"/>
              <a:t>of</a:t>
            </a:r>
            <a:r>
              <a:rPr lang="zh-CN" altLang="en-US" dirty="0"/>
              <a:t> </a:t>
            </a:r>
            <a:r>
              <a:rPr lang="en-US" altLang="zh-CN" dirty="0"/>
              <a:t>variants</a:t>
            </a:r>
            <a:r>
              <a:rPr lang="zh-CN" altLang="en-US" dirty="0"/>
              <a:t> </a:t>
            </a:r>
            <a:r>
              <a:rPr lang="en-US" altLang="zh-CN" dirty="0"/>
              <a:t>have</a:t>
            </a:r>
            <a:r>
              <a:rPr lang="zh-CN" altLang="en-US" dirty="0"/>
              <a:t> </a:t>
            </a:r>
            <a:r>
              <a:rPr lang="en-US" altLang="zh-CN" dirty="0"/>
              <a:t>been</a:t>
            </a:r>
            <a:r>
              <a:rPr lang="zh-CN" altLang="en-US" dirty="0"/>
              <a:t> </a:t>
            </a:r>
            <a:r>
              <a:rPr lang="en-US" altLang="zh-CN" dirty="0"/>
              <a:t>proposed</a:t>
            </a:r>
            <a:r>
              <a:rPr lang="zh-CN" altLang="en-US" dirty="0"/>
              <a:t> </a:t>
            </a:r>
            <a:r>
              <a:rPr lang="en-US" altLang="zh-CN" dirty="0"/>
              <a:t>with</a:t>
            </a:r>
            <a:r>
              <a:rPr lang="zh-CN" altLang="en-US" dirty="0"/>
              <a:t> </a:t>
            </a:r>
            <a:r>
              <a:rPr lang="en-US" altLang="zh-CN" dirty="0"/>
              <a:t>more</a:t>
            </a:r>
            <a:r>
              <a:rPr lang="zh-CN" altLang="en-US" dirty="0"/>
              <a:t> </a:t>
            </a:r>
            <a:r>
              <a:rPr lang="en-US" altLang="zh-CN" dirty="0"/>
              <a:t>realistic</a:t>
            </a:r>
            <a:r>
              <a:rPr lang="zh-CN" altLang="en-US" dirty="0"/>
              <a:t> </a:t>
            </a:r>
            <a:r>
              <a:rPr lang="en-US" altLang="zh-CN" dirty="0"/>
              <a:t>assumptions.</a:t>
            </a:r>
          </a:p>
          <a:p>
            <a:endParaRPr lang="en-US" altLang="zh-CN" dirty="0"/>
          </a:p>
          <a:p>
            <a:r>
              <a:rPr lang="en-US" altLang="zh-CN" dirty="0"/>
              <a:t>Two</a:t>
            </a:r>
            <a:r>
              <a:rPr lang="zh-CN" altLang="en-US" dirty="0"/>
              <a:t> </a:t>
            </a:r>
            <a:r>
              <a:rPr lang="en-US" altLang="zh-CN" dirty="0"/>
              <a:t>major</a:t>
            </a:r>
            <a:r>
              <a:rPr lang="zh-CN" altLang="en-US" dirty="0"/>
              <a:t> </a:t>
            </a:r>
            <a:r>
              <a:rPr lang="en-US" altLang="zh-CN" dirty="0"/>
              <a:t>variant</a:t>
            </a:r>
            <a:r>
              <a:rPr lang="zh-CN" altLang="en-US" dirty="0"/>
              <a:t> </a:t>
            </a:r>
            <a:r>
              <a:rPr lang="en-US" altLang="zh-CN" dirty="0"/>
              <a:t>categories:</a:t>
            </a:r>
          </a:p>
          <a:p>
            <a:pPr lvl="1"/>
            <a:r>
              <a:rPr lang="en-US" altLang="zh-CN" dirty="0"/>
              <a:t>Adding</a:t>
            </a:r>
            <a:r>
              <a:rPr lang="zh-CN" altLang="en-US" dirty="0"/>
              <a:t> </a:t>
            </a:r>
            <a:r>
              <a:rPr lang="en-US" altLang="zh-CN" dirty="0"/>
              <a:t>more</a:t>
            </a:r>
            <a:r>
              <a:rPr lang="zh-CN" altLang="en-US" dirty="0"/>
              <a:t> </a:t>
            </a:r>
            <a:r>
              <a:rPr lang="en-US" altLang="zh-CN" dirty="0"/>
              <a:t>intermediate</a:t>
            </a:r>
            <a:r>
              <a:rPr lang="zh-CN" altLang="en-US" dirty="0"/>
              <a:t> </a:t>
            </a:r>
            <a:r>
              <a:rPr lang="en-US" altLang="zh-CN" dirty="0"/>
              <a:t>states:</a:t>
            </a:r>
            <a:r>
              <a:rPr lang="zh-CN" altLang="en-US" dirty="0"/>
              <a:t> </a:t>
            </a:r>
            <a:r>
              <a:rPr lang="en-US" altLang="zh-CN" dirty="0"/>
              <a:t>SEIR,</a:t>
            </a:r>
            <a:r>
              <a:rPr lang="zh-CN" altLang="en-US" dirty="0"/>
              <a:t> </a:t>
            </a:r>
            <a:r>
              <a:rPr lang="en-US" altLang="zh-CN" dirty="0" err="1"/>
              <a:t>SuEIR</a:t>
            </a:r>
            <a:r>
              <a:rPr lang="en-US" altLang="zh-CN" dirty="0"/>
              <a:t>,</a:t>
            </a:r>
            <a:r>
              <a:rPr lang="zh-CN" altLang="en-US" dirty="0"/>
              <a:t> </a:t>
            </a:r>
            <a:r>
              <a:rPr lang="en-US" altLang="zh-CN" dirty="0" err="1"/>
              <a:t>etc</a:t>
            </a:r>
            <a:endParaRPr lang="en-US" altLang="zh-CN" dirty="0"/>
          </a:p>
          <a:p>
            <a:pPr lvl="1"/>
            <a:r>
              <a:rPr lang="en-US" altLang="zh-CN" dirty="0"/>
              <a:t>Making</a:t>
            </a:r>
            <a:r>
              <a:rPr lang="zh-CN" altLang="en-US" dirty="0"/>
              <a:t> </a:t>
            </a:r>
            <a:r>
              <a:rPr lang="en-US" altLang="zh-CN" dirty="0"/>
              <a:t>more</a:t>
            </a:r>
            <a:r>
              <a:rPr lang="zh-CN" altLang="en-US" dirty="0"/>
              <a:t> </a:t>
            </a:r>
            <a:r>
              <a:rPr lang="en-US" altLang="zh-CN" dirty="0"/>
              <a:t>realistic</a:t>
            </a:r>
            <a:r>
              <a:rPr lang="zh-CN" altLang="en-US" dirty="0"/>
              <a:t> </a:t>
            </a:r>
            <a:r>
              <a:rPr lang="en-US" altLang="zh-CN" dirty="0"/>
              <a:t>assumptions</a:t>
            </a:r>
            <a:r>
              <a:rPr lang="zh-CN" altLang="en-US" dirty="0"/>
              <a:t> </a:t>
            </a:r>
            <a:r>
              <a:rPr lang="en-US" altLang="zh-CN" dirty="0"/>
              <a:t>about</a:t>
            </a:r>
            <a:r>
              <a:rPr lang="zh-CN" altLang="en-US" dirty="0"/>
              <a:t> </a:t>
            </a:r>
            <a:r>
              <a:rPr lang="en-US" altLang="zh-CN" dirty="0"/>
              <a:t>parameters</a:t>
            </a:r>
          </a:p>
          <a:p>
            <a:pPr lvl="2"/>
            <a:r>
              <a:rPr lang="en-US" altLang="zh-CN" dirty="0"/>
              <a:t>Dynamic</a:t>
            </a:r>
            <a:r>
              <a:rPr lang="zh-CN" altLang="en-US" dirty="0"/>
              <a:t> </a:t>
            </a:r>
            <a:r>
              <a:rPr lang="en-US" altLang="zh-CN" dirty="0"/>
              <a:t>transmission/recover</a:t>
            </a:r>
            <a:r>
              <a:rPr lang="zh-CN" altLang="en-US" dirty="0"/>
              <a:t> </a:t>
            </a:r>
            <a:r>
              <a:rPr lang="en-US" altLang="zh-CN" dirty="0"/>
              <a:t>rate</a:t>
            </a:r>
          </a:p>
          <a:p>
            <a:pPr lvl="1"/>
            <a:endParaRPr lang="en-US" altLang="zh-CN" sz="2800" dirty="0"/>
          </a:p>
          <a:p>
            <a:pPr lvl="1"/>
            <a:endParaRPr lang="en-US" sz="2000" dirty="0"/>
          </a:p>
          <a:p>
            <a:pPr lvl="1"/>
            <a:endParaRPr lang="en-US" altLang="zh-CN" sz="2800" dirty="0"/>
          </a:p>
          <a:p>
            <a:pPr lvl="2"/>
            <a:endParaRPr lang="en-US" sz="2400" dirty="0"/>
          </a:p>
        </p:txBody>
      </p:sp>
      <p:sp>
        <p:nvSpPr>
          <p:cNvPr id="4" name="Slide Number Placeholder 3">
            <a:extLst>
              <a:ext uri="{FF2B5EF4-FFF2-40B4-BE49-F238E27FC236}">
                <a16:creationId xmlns:a16="http://schemas.microsoft.com/office/drawing/2014/main" id="{3F685143-9B84-41AE-8FFC-12D16452E50C}"/>
              </a:ext>
            </a:extLst>
          </p:cNvPr>
          <p:cNvSpPr>
            <a:spLocks noGrp="1"/>
          </p:cNvSpPr>
          <p:nvPr>
            <p:ph type="sldNum" sz="quarter" idx="12"/>
          </p:nvPr>
        </p:nvSpPr>
        <p:spPr/>
        <p:txBody>
          <a:bodyPr/>
          <a:lstStyle/>
          <a:p>
            <a:fld id="{F9913601-2E22-4589-A394-4D3650FFD697}" type="slidenum">
              <a:rPr lang="en-US" smtClean="0">
                <a:solidFill>
                  <a:prstClr val="black"/>
                </a:solidFill>
              </a:rPr>
              <a:pPr/>
              <a:t>57</a:t>
            </a:fld>
            <a:endParaRPr lang="en-US" dirty="0">
              <a:solidFill>
                <a:prstClr val="black"/>
              </a:solidFill>
            </a:endParaRPr>
          </a:p>
        </p:txBody>
      </p:sp>
    </p:spTree>
    <p:extLst>
      <p:ext uri="{BB962C8B-B14F-4D97-AF65-F5344CB8AC3E}">
        <p14:creationId xmlns:p14="http://schemas.microsoft.com/office/powerpoint/2010/main" val="351011129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4633F9D-A5A0-1702-8EC1-F213DD1B8E3D}"/>
              </a:ext>
            </a:extLst>
          </p:cNvPr>
          <p:cNvPicPr>
            <a:picLocks/>
          </p:cNvPicPr>
          <p:nvPr>
            <p:custDataLst>
              <p:tags r:id="rId2"/>
            </p:custDataLst>
          </p:nvPr>
        </p:nvPicPr>
        <p:blipFill>
          <a:blip r:embed="rId9"/>
          <a:stretch>
            <a:fillRect/>
          </a:stretch>
        </p:blipFill>
        <p:spPr>
          <a:xfrm>
            <a:off x="3901440" y="617220"/>
            <a:ext cx="1036320" cy="450799"/>
          </a:xfrm>
          <a:prstGeom prst="rect">
            <a:avLst/>
          </a:prstGeom>
        </p:spPr>
      </p:pic>
      <p:pic>
        <p:nvPicPr>
          <p:cNvPr id="5" name="Picture 4">
            <a:extLst>
              <a:ext uri="{FF2B5EF4-FFF2-40B4-BE49-F238E27FC236}">
                <a16:creationId xmlns:a16="http://schemas.microsoft.com/office/drawing/2014/main" id="{6C328856-BA61-2356-2F2B-FFCFBBAC4170}"/>
              </a:ext>
            </a:extLst>
          </p:cNvPr>
          <p:cNvPicPr>
            <a:picLocks/>
          </p:cNvPicPr>
          <p:nvPr>
            <p:custDataLst>
              <p:tags r:id="rId3"/>
            </p:custDataLst>
          </p:nvPr>
        </p:nvPicPr>
        <p:blipFill>
          <a:blip r:embed="rId10"/>
          <a:stretch>
            <a:fillRect/>
          </a:stretch>
        </p:blipFill>
        <p:spPr>
          <a:xfrm>
            <a:off x="1158240" y="2270760"/>
            <a:ext cx="2316480" cy="2316480"/>
          </a:xfrm>
          <a:prstGeom prst="rect">
            <a:avLst/>
          </a:prstGeom>
        </p:spPr>
      </p:pic>
      <p:sp>
        <p:nvSpPr>
          <p:cNvPr id="6" name="Rectangle 5">
            <a:extLst>
              <a:ext uri="{FF2B5EF4-FFF2-40B4-BE49-F238E27FC236}">
                <a16:creationId xmlns:a16="http://schemas.microsoft.com/office/drawing/2014/main" id="{272C025F-9E9F-4A52-9836-13792BA17A9A}"/>
              </a:ext>
            </a:extLst>
          </p:cNvPr>
          <p:cNvSpPr/>
          <p:nvPr>
            <p:custDataLst>
              <p:tags r:id="rId4"/>
            </p:custDataLst>
          </p:nvPr>
        </p:nvSpPr>
        <p:spPr>
          <a:xfrm>
            <a:off x="3901440" y="2571750"/>
            <a:ext cx="7315199" cy="1714500"/>
          </a:xfrm>
          <a:prstGeom prst="rect">
            <a:avLst/>
          </a:prstGeom>
          <a:noFill/>
          <a:ln w="26425" cap="flat" cmpd="sng" algn="ctr">
            <a:solidFill>
              <a:srgbClr val="FFFFFF"/>
            </a:solidFill>
            <a:prstDash val="solid"/>
          </a:ln>
          <a:effectLst/>
          <a:extLst>
            <a:ext uri="{909E8E84-426E-40DD-AFC4-6F175D3DCCD1}">
              <a14:hiddenFill xmlns:a14="http://schemas.microsoft.com/office/drawing/2010/main">
                <a:solidFill>
                  <a:schemeClr val="accent1"/>
                </a:solidFill>
              </a14:hiddenFill>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3600" b="1">
                <a:solidFill>
                  <a:srgbClr val="5B5B5B"/>
                </a:solidFill>
              </a:rPr>
              <a:t>Audience Q&amp;A Session</a:t>
            </a:r>
          </a:p>
        </p:txBody>
      </p:sp>
      <p:sp>
        <p:nvSpPr>
          <p:cNvPr id="7" name="Rounded Rectangle 6">
            <a:extLst>
              <a:ext uri="{FF2B5EF4-FFF2-40B4-BE49-F238E27FC236}">
                <a16:creationId xmlns:a16="http://schemas.microsoft.com/office/drawing/2014/main" id="{4CAE2996-F932-CBAA-1E80-440BEECB47C2}"/>
              </a:ext>
            </a:extLst>
          </p:cNvPr>
          <p:cNvSpPr/>
          <p:nvPr>
            <p:custDataLst>
              <p:tags r:id="rId5"/>
            </p:custDataLst>
          </p:nvPr>
        </p:nvSpPr>
        <p:spPr>
          <a:xfrm>
            <a:off x="6286500" y="396850"/>
            <a:ext cx="5524500" cy="891540"/>
          </a:xfrm>
          <a:prstGeom prst="roundRect">
            <a:avLst/>
          </a:prstGeom>
          <a:solidFill>
            <a:srgbClr val="F4F4F4"/>
          </a:solidFill>
          <a:ln w="26425" cap="flat" cmpd="sng" algn="ctr">
            <a:noFill/>
            <a:prstDash val="solid"/>
          </a:ln>
          <a:effectLst/>
          <a:extLst>
            <a:ext uri="{91240B29-F687-4F45-9708-019B960494DF}">
              <a14:hiddenLine xmlns:a14="http://schemas.microsoft.com/office/drawing/2010/main" w="26425" cap="flat" cmpd="sng" algn="ctr">
                <a:solidFill>
                  <a:schemeClr val="accent1">
                    <a:shade val="15000"/>
                  </a:schemeClr>
                </a:solidFill>
                <a:prstDash val="solid"/>
              </a14:hiddenLine>
            </a:ext>
          </a:extLst>
        </p:spPr>
        <p:style>
          <a:lnRef idx="2">
            <a:schemeClr val="accent1">
              <a:shade val="15000"/>
            </a:schemeClr>
          </a:lnRef>
          <a:fillRef idx="1">
            <a:schemeClr val="accent1"/>
          </a:fillRef>
          <a:effectRef idx="0">
            <a:schemeClr val="accent1"/>
          </a:effectRef>
          <a:fontRef idx="minor">
            <a:schemeClr val="lt1"/>
          </a:fontRef>
        </p:style>
        <p:txBody>
          <a:bodyPr lIns="317500" rIns="1143000" rtlCol="0" anchor="ctr">
            <a:normAutofit/>
          </a:bodyPr>
          <a:lstStyle/>
          <a:p>
            <a:r>
              <a:rPr lang="en-US" sz="2000">
                <a:solidFill>
                  <a:srgbClr val="5B5B5B"/>
                </a:solidFill>
              </a:rPr>
              <a:t>Please download and install the Slido app on all computers you use</a:t>
            </a:r>
          </a:p>
        </p:txBody>
      </p:sp>
      <p:pic>
        <p:nvPicPr>
          <p:cNvPr id="9" name="Picture 8">
            <a:extLst>
              <a:ext uri="{FF2B5EF4-FFF2-40B4-BE49-F238E27FC236}">
                <a16:creationId xmlns:a16="http://schemas.microsoft.com/office/drawing/2014/main" id="{67A509FC-5A07-4D5D-E228-7EB6A9017AFD}"/>
              </a:ext>
            </a:extLst>
          </p:cNvPr>
          <p:cNvPicPr>
            <a:picLocks/>
          </p:cNvPicPr>
          <p:nvPr>
            <p:custDataLst>
              <p:tags r:id="rId6"/>
            </p:custDataLst>
          </p:nvPr>
        </p:nvPicPr>
        <p:blipFill>
          <a:blip r:embed="rId11"/>
          <a:stretch>
            <a:fillRect/>
          </a:stretch>
        </p:blipFill>
        <p:spPr>
          <a:xfrm>
            <a:off x="10826048" y="543954"/>
            <a:ext cx="597332" cy="597332"/>
          </a:xfrm>
          <a:prstGeom prst="rect">
            <a:avLst/>
          </a:prstGeom>
        </p:spPr>
      </p:pic>
      <p:sp>
        <p:nvSpPr>
          <p:cNvPr id="10" name="Rectangle 9">
            <a:extLst>
              <a:ext uri="{FF2B5EF4-FFF2-40B4-BE49-F238E27FC236}">
                <a16:creationId xmlns:a16="http://schemas.microsoft.com/office/drawing/2014/main" id="{F7F01D4A-E481-FB34-A19A-84B95A6532D1}"/>
              </a:ext>
            </a:extLst>
          </p:cNvPr>
          <p:cNvSpPr/>
          <p:nvPr>
            <p:custDataLst>
              <p:tags r:id="rId7"/>
            </p:custDataLst>
          </p:nvPr>
        </p:nvSpPr>
        <p:spPr>
          <a:xfrm>
            <a:off x="3901440" y="6032500"/>
            <a:ext cx="7315199" cy="450799"/>
          </a:xfrm>
          <a:prstGeom prst="rect">
            <a:avLst/>
          </a:prstGeom>
          <a:solidFill>
            <a:srgbClr val="FFFFFF"/>
          </a:solidFill>
          <a:ln w="26425" cap="flat" cmpd="sng" algn="ctr">
            <a:noFill/>
            <a:prstDash val="solid"/>
          </a:ln>
          <a:effectLst/>
          <a:extLst>
            <a:ext uri="{91240B29-F687-4F45-9708-019B960494DF}">
              <a14:hiddenLine xmlns:a14="http://schemas.microsoft.com/office/drawing/2010/main" w="26425" cap="flat" cmpd="sng" algn="ctr">
                <a:solidFill>
                  <a:schemeClr val="accent1">
                    <a:shade val="15000"/>
                  </a:schemeClr>
                </a:solidFill>
                <a:prstDash val="solid"/>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normAutofit/>
          </a:bodyPr>
          <a:lstStyle/>
          <a:p>
            <a:r>
              <a:rPr lang="en-US" sz="2200" b="1">
                <a:solidFill>
                  <a:srgbClr val="5B5B5B"/>
                </a:solidFill>
              </a:rPr>
              <a:t>ⓘ</a:t>
            </a:r>
            <a:r>
              <a:rPr lang="en-US" sz="2000">
                <a:solidFill>
                  <a:srgbClr val="5B5B5B"/>
                </a:solidFill>
              </a:rPr>
              <a:t> Start presenting to display the audience questions on this slide.</a:t>
            </a:r>
          </a:p>
        </p:txBody>
      </p:sp>
    </p:spTree>
    <p:custDataLst>
      <p:tags r:id="rId1"/>
    </p:custDataLst>
    <p:extLst>
      <p:ext uri="{BB962C8B-B14F-4D97-AF65-F5344CB8AC3E}">
        <p14:creationId xmlns:p14="http://schemas.microsoft.com/office/powerpoint/2010/main" val="314231743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793B52-7E75-BDA1-91B4-E65D1497F352}"/>
              </a:ext>
            </a:extLst>
          </p:cNvPr>
          <p:cNvSpPr>
            <a:spLocks noGrp="1"/>
          </p:cNvSpPr>
          <p:nvPr>
            <p:ph type="title"/>
          </p:nvPr>
        </p:nvSpPr>
        <p:spPr/>
        <p:txBody>
          <a:bodyPr/>
          <a:lstStyle/>
          <a:p>
            <a:r>
              <a:rPr lang="en-US" altLang="zh-CN" dirty="0"/>
              <a:t>*RNN</a:t>
            </a:r>
            <a:r>
              <a:rPr lang="zh-CN" altLang="en-US" dirty="0"/>
              <a:t> </a:t>
            </a:r>
            <a:r>
              <a:rPr lang="en-US" altLang="zh-CN" dirty="0"/>
              <a:t>for</a:t>
            </a:r>
            <a:r>
              <a:rPr lang="zh-CN" altLang="en-US" dirty="0"/>
              <a:t> </a:t>
            </a:r>
            <a:r>
              <a:rPr lang="en-US" altLang="zh-CN" dirty="0"/>
              <a:t>Time</a:t>
            </a:r>
            <a:r>
              <a:rPr lang="zh-CN" altLang="en-US" dirty="0"/>
              <a:t> </a:t>
            </a:r>
            <a:r>
              <a:rPr lang="en-US" altLang="zh-CN" dirty="0"/>
              <a:t>Series</a:t>
            </a:r>
            <a:endParaRPr lang="en-US" dirty="0"/>
          </a:p>
        </p:txBody>
      </p:sp>
      <p:sp>
        <p:nvSpPr>
          <p:cNvPr id="3" name="Content Placeholder 2">
            <a:extLst>
              <a:ext uri="{FF2B5EF4-FFF2-40B4-BE49-F238E27FC236}">
                <a16:creationId xmlns:a16="http://schemas.microsoft.com/office/drawing/2014/main" id="{2B55973F-FA3C-C1D3-6F71-5DF6B888C08E}"/>
              </a:ext>
            </a:extLst>
          </p:cNvPr>
          <p:cNvSpPr>
            <a:spLocks noGrp="1"/>
          </p:cNvSpPr>
          <p:nvPr>
            <p:ph idx="1"/>
          </p:nvPr>
        </p:nvSpPr>
        <p:spPr>
          <a:xfrm>
            <a:off x="609600" y="1143000"/>
            <a:ext cx="10972800" cy="3681248"/>
          </a:xfrm>
        </p:spPr>
        <p:txBody>
          <a:bodyPr>
            <a:normAutofit fontScale="85000" lnSpcReduction="10000"/>
          </a:bodyPr>
          <a:lstStyle/>
          <a:p>
            <a:r>
              <a:rPr lang="en-US" altLang="zh-CN" dirty="0"/>
              <a:t>Why</a:t>
            </a:r>
            <a:r>
              <a:rPr lang="zh-CN" altLang="en-US" dirty="0"/>
              <a:t> </a:t>
            </a:r>
            <a:r>
              <a:rPr lang="en-US" altLang="zh-CN" dirty="0"/>
              <a:t>RNNs?</a:t>
            </a:r>
          </a:p>
          <a:p>
            <a:pPr lvl="1"/>
            <a:r>
              <a:rPr lang="en-US" dirty="0"/>
              <a:t>Humans don’t start their thinking from scratch every second. As you read </a:t>
            </a:r>
            <a:r>
              <a:rPr lang="en-US" altLang="zh-CN" dirty="0"/>
              <a:t>an</a:t>
            </a:r>
            <a:r>
              <a:rPr lang="en-US" dirty="0"/>
              <a:t> essay, you understand each word based on your understanding of previous words. You don’t throw everything away and start thinking from scratch again. Your thoughts have persistence.</a:t>
            </a:r>
          </a:p>
          <a:p>
            <a:pPr lvl="1"/>
            <a:r>
              <a:rPr lang="en-US" dirty="0"/>
              <a:t>Traditional neural networks can’t do this, and it seems like a major shortcoming. </a:t>
            </a:r>
          </a:p>
          <a:p>
            <a:pPr lvl="1"/>
            <a:r>
              <a:rPr lang="en-US" dirty="0"/>
              <a:t>For example, imagine you want to classify what kind of event is happening at every point in a movie. It’s unclear how a traditional neural network could use its reasoning about previous events in the film to inform later ones.</a:t>
            </a:r>
          </a:p>
          <a:p>
            <a:endParaRPr lang="en-US" dirty="0"/>
          </a:p>
        </p:txBody>
      </p:sp>
      <p:pic>
        <p:nvPicPr>
          <p:cNvPr id="4" name="Picture 3">
            <a:extLst>
              <a:ext uri="{FF2B5EF4-FFF2-40B4-BE49-F238E27FC236}">
                <a16:creationId xmlns:a16="http://schemas.microsoft.com/office/drawing/2014/main" id="{38D6A473-661A-ABEC-2149-57C6E9C50C9F}"/>
              </a:ext>
            </a:extLst>
          </p:cNvPr>
          <p:cNvPicPr>
            <a:picLocks noChangeAspect="1"/>
          </p:cNvPicPr>
          <p:nvPr/>
        </p:nvPicPr>
        <p:blipFill>
          <a:blip r:embed="rId2"/>
          <a:stretch>
            <a:fillRect/>
          </a:stretch>
        </p:blipFill>
        <p:spPr>
          <a:xfrm>
            <a:off x="3933825" y="4929870"/>
            <a:ext cx="4324350" cy="1570260"/>
          </a:xfrm>
          <a:prstGeom prst="rect">
            <a:avLst/>
          </a:prstGeom>
        </p:spPr>
      </p:pic>
    </p:spTree>
    <p:extLst>
      <p:ext uri="{BB962C8B-B14F-4D97-AF65-F5344CB8AC3E}">
        <p14:creationId xmlns:p14="http://schemas.microsoft.com/office/powerpoint/2010/main" val="19460710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9756B7-E195-F289-E625-E77A2F9C5D61}"/>
              </a:ext>
            </a:extLst>
          </p:cNvPr>
          <p:cNvSpPr>
            <a:spLocks noGrp="1"/>
          </p:cNvSpPr>
          <p:nvPr>
            <p:ph type="title"/>
          </p:nvPr>
        </p:nvSpPr>
        <p:spPr/>
        <p:txBody>
          <a:bodyPr/>
          <a:lstStyle/>
          <a:p>
            <a:r>
              <a:rPr lang="en-US" altLang="zh-CN" dirty="0"/>
              <a:t>So</a:t>
            </a:r>
            <a:r>
              <a:rPr lang="zh-CN" altLang="en-US" dirty="0"/>
              <a:t> </a:t>
            </a:r>
            <a:r>
              <a:rPr lang="en-US" altLang="zh-CN" dirty="0"/>
              <a:t>far</a:t>
            </a:r>
            <a:endParaRPr lang="en-US" dirty="0"/>
          </a:p>
        </p:txBody>
      </p:sp>
      <p:sp>
        <p:nvSpPr>
          <p:cNvPr id="3" name="Content Placeholder 2">
            <a:extLst>
              <a:ext uri="{FF2B5EF4-FFF2-40B4-BE49-F238E27FC236}">
                <a16:creationId xmlns:a16="http://schemas.microsoft.com/office/drawing/2014/main" id="{140C2B69-B678-AC07-6649-CB8344DE0164}"/>
              </a:ext>
            </a:extLst>
          </p:cNvPr>
          <p:cNvSpPr>
            <a:spLocks noGrp="1"/>
          </p:cNvSpPr>
          <p:nvPr>
            <p:ph idx="1"/>
          </p:nvPr>
        </p:nvSpPr>
        <p:spPr/>
        <p:txBody>
          <a:bodyPr/>
          <a:lstStyle/>
          <a:p>
            <a:r>
              <a:rPr lang="en-US" altLang="zh-CN" dirty="0"/>
              <a:t>Models</a:t>
            </a:r>
            <a:r>
              <a:rPr lang="zh-CN" altLang="en-US" dirty="0"/>
              <a:t> </a:t>
            </a:r>
            <a:r>
              <a:rPr lang="en-US" altLang="zh-CN" dirty="0"/>
              <a:t>and</a:t>
            </a:r>
            <a:r>
              <a:rPr lang="zh-CN" altLang="en-US" dirty="0"/>
              <a:t> </a:t>
            </a:r>
            <a:r>
              <a:rPr lang="en-US" altLang="zh-CN" dirty="0"/>
              <a:t>algorithms</a:t>
            </a:r>
          </a:p>
          <a:p>
            <a:pPr lvl="1"/>
            <a:r>
              <a:rPr lang="en-US" altLang="zh-CN" dirty="0"/>
              <a:t>Supervised</a:t>
            </a:r>
          </a:p>
          <a:p>
            <a:pPr lvl="2"/>
            <a:r>
              <a:rPr lang="en-US" altLang="zh-CN" dirty="0"/>
              <a:t>Linear</a:t>
            </a:r>
            <a:r>
              <a:rPr lang="zh-CN" altLang="en-US" dirty="0"/>
              <a:t> </a:t>
            </a:r>
            <a:r>
              <a:rPr lang="en-US" altLang="zh-CN" dirty="0"/>
              <a:t>regression</a:t>
            </a:r>
          </a:p>
          <a:p>
            <a:pPr lvl="2"/>
            <a:r>
              <a:rPr lang="en-US" altLang="zh-CN" dirty="0"/>
              <a:t>KNN</a:t>
            </a:r>
          </a:p>
          <a:p>
            <a:pPr lvl="2"/>
            <a:r>
              <a:rPr lang="en-US" altLang="zh-CN" dirty="0"/>
              <a:t>…</a:t>
            </a:r>
          </a:p>
          <a:p>
            <a:pPr lvl="1"/>
            <a:r>
              <a:rPr lang="en-US" dirty="0"/>
              <a:t>Unsupervised</a:t>
            </a:r>
          </a:p>
          <a:p>
            <a:pPr lvl="2"/>
            <a:r>
              <a:rPr lang="en-US" dirty="0"/>
              <a:t>K-Means</a:t>
            </a:r>
          </a:p>
          <a:p>
            <a:pPr lvl="2"/>
            <a:r>
              <a:rPr lang="en-US" dirty="0"/>
              <a:t>…</a:t>
            </a:r>
          </a:p>
          <a:p>
            <a:pPr lvl="1"/>
            <a:r>
              <a:rPr lang="en-US" dirty="0"/>
              <a:t>All on tabular (vector) data</a:t>
            </a:r>
          </a:p>
        </p:txBody>
      </p:sp>
    </p:spTree>
    <p:extLst>
      <p:ext uri="{BB962C8B-B14F-4D97-AF65-F5344CB8AC3E}">
        <p14:creationId xmlns:p14="http://schemas.microsoft.com/office/powerpoint/2010/main" val="28547002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793B52-7E75-BDA1-91B4-E65D1497F352}"/>
              </a:ext>
            </a:extLst>
          </p:cNvPr>
          <p:cNvSpPr>
            <a:spLocks noGrp="1"/>
          </p:cNvSpPr>
          <p:nvPr>
            <p:ph type="title"/>
          </p:nvPr>
        </p:nvSpPr>
        <p:spPr/>
        <p:txBody>
          <a:bodyPr/>
          <a:lstStyle/>
          <a:p>
            <a:r>
              <a:rPr lang="en-US" altLang="zh-CN" dirty="0"/>
              <a:t>*RNN</a:t>
            </a:r>
            <a:r>
              <a:rPr lang="zh-CN" altLang="en-US" dirty="0"/>
              <a:t> </a:t>
            </a:r>
            <a:r>
              <a:rPr lang="en-US" altLang="zh-CN" dirty="0"/>
              <a:t>for</a:t>
            </a:r>
            <a:r>
              <a:rPr lang="zh-CN" altLang="en-US" dirty="0"/>
              <a:t> </a:t>
            </a:r>
            <a:r>
              <a:rPr lang="en-US" altLang="zh-CN" dirty="0"/>
              <a:t>Time</a:t>
            </a:r>
            <a:r>
              <a:rPr lang="zh-CN" altLang="en-US" dirty="0"/>
              <a:t> </a:t>
            </a:r>
            <a:r>
              <a:rPr lang="en-US" altLang="zh-CN" dirty="0"/>
              <a:t>Series</a:t>
            </a:r>
            <a:endParaRPr lang="en-US" dirty="0"/>
          </a:p>
        </p:txBody>
      </p:sp>
      <p:sp>
        <p:nvSpPr>
          <p:cNvPr id="3" name="Content Placeholder 2">
            <a:extLst>
              <a:ext uri="{FF2B5EF4-FFF2-40B4-BE49-F238E27FC236}">
                <a16:creationId xmlns:a16="http://schemas.microsoft.com/office/drawing/2014/main" id="{2B55973F-FA3C-C1D3-6F71-5DF6B888C08E}"/>
              </a:ext>
            </a:extLst>
          </p:cNvPr>
          <p:cNvSpPr>
            <a:spLocks noGrp="1"/>
          </p:cNvSpPr>
          <p:nvPr>
            <p:ph idx="1"/>
          </p:nvPr>
        </p:nvSpPr>
        <p:spPr>
          <a:xfrm>
            <a:off x="609600" y="1143000"/>
            <a:ext cx="10972800" cy="3681248"/>
          </a:xfrm>
        </p:spPr>
        <p:txBody>
          <a:bodyPr>
            <a:normAutofit/>
          </a:bodyPr>
          <a:lstStyle/>
          <a:p>
            <a:r>
              <a:rPr lang="en-US" altLang="zh-CN" dirty="0"/>
              <a:t>Why</a:t>
            </a:r>
            <a:r>
              <a:rPr lang="zh-CN" altLang="en-US" dirty="0"/>
              <a:t> </a:t>
            </a:r>
            <a:r>
              <a:rPr lang="en-US" altLang="zh-CN" dirty="0"/>
              <a:t>RNNs?</a:t>
            </a:r>
          </a:p>
          <a:p>
            <a:pPr lvl="1"/>
            <a:r>
              <a:rPr lang="en-US" altLang="zh-CN" dirty="0"/>
              <a:t>RNNs</a:t>
            </a:r>
            <a:r>
              <a:rPr lang="zh-CN" altLang="en-US" dirty="0"/>
              <a:t> </a:t>
            </a:r>
            <a:r>
              <a:rPr lang="en-US" altLang="zh-CN" dirty="0"/>
              <a:t>are</a:t>
            </a:r>
            <a:r>
              <a:rPr lang="zh-CN" altLang="en-US" dirty="0"/>
              <a:t> </a:t>
            </a:r>
            <a:r>
              <a:rPr lang="en-US" altLang="zh-CN" dirty="0"/>
              <a:t>proposed</a:t>
            </a:r>
            <a:r>
              <a:rPr lang="zh-CN" altLang="en-US" dirty="0"/>
              <a:t> </a:t>
            </a:r>
            <a:r>
              <a:rPr lang="en-US" altLang="zh-CN" dirty="0"/>
              <a:t>to</a:t>
            </a:r>
            <a:r>
              <a:rPr lang="zh-CN" altLang="en-US" dirty="0"/>
              <a:t> </a:t>
            </a:r>
            <a:r>
              <a:rPr lang="en-US" altLang="zh-CN" dirty="0"/>
              <a:t>address</a:t>
            </a:r>
            <a:r>
              <a:rPr lang="zh-CN" altLang="en-US" dirty="0"/>
              <a:t> </a:t>
            </a:r>
            <a:r>
              <a:rPr lang="en-US" altLang="zh-CN" dirty="0"/>
              <a:t>this</a:t>
            </a:r>
            <a:r>
              <a:rPr lang="zh-CN" altLang="en-US" dirty="0"/>
              <a:t> </a:t>
            </a:r>
            <a:r>
              <a:rPr lang="en-US" altLang="zh-CN" dirty="0"/>
              <a:t>issue.</a:t>
            </a:r>
            <a:r>
              <a:rPr lang="zh-CN" altLang="en-US" dirty="0"/>
              <a:t> </a:t>
            </a:r>
            <a:r>
              <a:rPr lang="en-US" dirty="0"/>
              <a:t>They are networks with loops in them, allowing information to persist.</a:t>
            </a:r>
          </a:p>
          <a:p>
            <a:r>
              <a:rPr lang="en-US" altLang="zh-CN" dirty="0"/>
              <a:t>Long</a:t>
            </a:r>
            <a:r>
              <a:rPr lang="zh-CN" altLang="en-US" dirty="0"/>
              <a:t> </a:t>
            </a:r>
            <a:r>
              <a:rPr lang="en-US" altLang="zh-CN" dirty="0"/>
              <a:t>Short</a:t>
            </a:r>
            <a:r>
              <a:rPr lang="zh-CN" altLang="en-US" dirty="0"/>
              <a:t> </a:t>
            </a:r>
            <a:r>
              <a:rPr lang="en-US" altLang="zh-CN" dirty="0"/>
              <a:t>Term</a:t>
            </a:r>
            <a:r>
              <a:rPr lang="zh-CN" altLang="en-US" dirty="0"/>
              <a:t> </a:t>
            </a:r>
            <a:r>
              <a:rPr lang="en-US" altLang="zh-CN" dirty="0"/>
              <a:t>Memory</a:t>
            </a:r>
            <a:r>
              <a:rPr lang="zh-CN" altLang="en-US" dirty="0"/>
              <a:t> </a:t>
            </a:r>
            <a:r>
              <a:rPr lang="en-US" altLang="zh-CN" dirty="0"/>
              <a:t>N</a:t>
            </a:r>
            <a:r>
              <a:rPr lang="en-US" dirty="0"/>
              <a:t>etworks</a:t>
            </a:r>
          </a:p>
          <a:p>
            <a:pPr lvl="1"/>
            <a:r>
              <a:rPr lang="en-US" dirty="0"/>
              <a:t>A special types of RNN that can handle (to some extend) long-term dependencies.</a:t>
            </a:r>
          </a:p>
          <a:p>
            <a:endParaRPr lang="en-US" dirty="0"/>
          </a:p>
        </p:txBody>
      </p:sp>
      <p:pic>
        <p:nvPicPr>
          <p:cNvPr id="5" name="Picture 4">
            <a:extLst>
              <a:ext uri="{FF2B5EF4-FFF2-40B4-BE49-F238E27FC236}">
                <a16:creationId xmlns:a16="http://schemas.microsoft.com/office/drawing/2014/main" id="{5B0E3B0C-AD75-9340-49EE-A78567353B9E}"/>
              </a:ext>
            </a:extLst>
          </p:cNvPr>
          <p:cNvPicPr>
            <a:picLocks noChangeAspect="1"/>
          </p:cNvPicPr>
          <p:nvPr/>
        </p:nvPicPr>
        <p:blipFill>
          <a:blip r:embed="rId2"/>
          <a:stretch>
            <a:fillRect/>
          </a:stretch>
        </p:blipFill>
        <p:spPr>
          <a:xfrm>
            <a:off x="0" y="4328028"/>
            <a:ext cx="6739383" cy="2358784"/>
          </a:xfrm>
          <a:prstGeom prst="rect">
            <a:avLst/>
          </a:prstGeom>
        </p:spPr>
      </p:pic>
      <p:pic>
        <p:nvPicPr>
          <p:cNvPr id="6" name="Picture 5">
            <a:extLst>
              <a:ext uri="{FF2B5EF4-FFF2-40B4-BE49-F238E27FC236}">
                <a16:creationId xmlns:a16="http://schemas.microsoft.com/office/drawing/2014/main" id="{740A2EE4-F8FE-C0D3-C9DA-836A621FD7F2}"/>
              </a:ext>
            </a:extLst>
          </p:cNvPr>
          <p:cNvPicPr>
            <a:picLocks noChangeAspect="1"/>
          </p:cNvPicPr>
          <p:nvPr/>
        </p:nvPicPr>
        <p:blipFill>
          <a:blip r:embed="rId3"/>
          <a:stretch>
            <a:fillRect/>
          </a:stretch>
        </p:blipFill>
        <p:spPr>
          <a:xfrm>
            <a:off x="7112413" y="4328028"/>
            <a:ext cx="4984994" cy="2051409"/>
          </a:xfrm>
          <a:prstGeom prst="rect">
            <a:avLst/>
          </a:prstGeom>
        </p:spPr>
      </p:pic>
      <p:sp>
        <p:nvSpPr>
          <p:cNvPr id="7" name="TextBox 6">
            <a:extLst>
              <a:ext uri="{FF2B5EF4-FFF2-40B4-BE49-F238E27FC236}">
                <a16:creationId xmlns:a16="http://schemas.microsoft.com/office/drawing/2014/main" id="{DF4ABBE2-8575-5911-5771-CF921E0F40AE}"/>
              </a:ext>
            </a:extLst>
          </p:cNvPr>
          <p:cNvSpPr txBox="1"/>
          <p:nvPr/>
        </p:nvSpPr>
        <p:spPr>
          <a:xfrm>
            <a:off x="6882854" y="6517535"/>
            <a:ext cx="5309146" cy="338554"/>
          </a:xfrm>
          <a:prstGeom prst="rect">
            <a:avLst/>
          </a:prstGeom>
          <a:noFill/>
        </p:spPr>
        <p:txBody>
          <a:bodyPr wrap="none" rtlCol="0">
            <a:spAutoFit/>
          </a:bodyPr>
          <a:lstStyle/>
          <a:p>
            <a:r>
              <a:rPr lang="en-US" sz="1600" dirty="0">
                <a:hlinkClick r:id="rId4"/>
              </a:rPr>
              <a:t>https://colah.github.io/posts/2015-08-Understanding-LSTMs/</a:t>
            </a:r>
            <a:r>
              <a:rPr lang="en-US" sz="1600" dirty="0"/>
              <a:t> </a:t>
            </a:r>
          </a:p>
        </p:txBody>
      </p:sp>
    </p:spTree>
    <p:extLst>
      <p:ext uri="{BB962C8B-B14F-4D97-AF65-F5344CB8AC3E}">
        <p14:creationId xmlns:p14="http://schemas.microsoft.com/office/powerpoint/2010/main" val="2529176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E6F4B-227B-455B-92DE-B6EA905B4D70}"/>
              </a:ext>
            </a:extLst>
          </p:cNvPr>
          <p:cNvSpPr>
            <a:spLocks noGrp="1"/>
          </p:cNvSpPr>
          <p:nvPr>
            <p:ph type="title"/>
          </p:nvPr>
        </p:nvSpPr>
        <p:spPr/>
        <p:txBody>
          <a:bodyPr/>
          <a:lstStyle/>
          <a:p>
            <a:r>
              <a:rPr lang="en-US" dirty="0"/>
              <a:t>Roadmap</a:t>
            </a:r>
          </a:p>
        </p:txBody>
      </p:sp>
      <p:sp>
        <p:nvSpPr>
          <p:cNvPr id="3" name="Content Placeholder 2">
            <a:extLst>
              <a:ext uri="{FF2B5EF4-FFF2-40B4-BE49-F238E27FC236}">
                <a16:creationId xmlns:a16="http://schemas.microsoft.com/office/drawing/2014/main" id="{7BBB18D5-5A50-4A06-8733-D7B432A962EF}"/>
              </a:ext>
            </a:extLst>
          </p:cNvPr>
          <p:cNvSpPr>
            <a:spLocks noGrp="1"/>
          </p:cNvSpPr>
          <p:nvPr>
            <p:ph idx="1"/>
          </p:nvPr>
        </p:nvSpPr>
        <p:spPr/>
        <p:txBody>
          <a:bodyPr/>
          <a:lstStyle/>
          <a:p>
            <a:r>
              <a:rPr lang="en-US" dirty="0"/>
              <a:t>Introduction</a:t>
            </a:r>
          </a:p>
          <a:p>
            <a:r>
              <a:rPr lang="en-US" dirty="0"/>
              <a:t>Problem Definition</a:t>
            </a:r>
          </a:p>
          <a:p>
            <a:r>
              <a:rPr lang="en-US" dirty="0"/>
              <a:t>Data Acquirement and Visualization</a:t>
            </a:r>
          </a:p>
          <a:p>
            <a:r>
              <a:rPr lang="en-US" dirty="0"/>
              <a:t>Model Description &amp; Evaluation</a:t>
            </a:r>
          </a:p>
          <a:p>
            <a:r>
              <a:rPr lang="en-US" altLang="zh-CN" dirty="0"/>
              <a:t>Visualization</a:t>
            </a:r>
            <a:r>
              <a:rPr lang="zh-CN" altLang="en-US" dirty="0"/>
              <a:t> </a:t>
            </a:r>
            <a:r>
              <a:rPr lang="en-US" altLang="zh-CN" dirty="0"/>
              <a:t>of</a:t>
            </a:r>
            <a:r>
              <a:rPr lang="zh-CN" altLang="en-US" dirty="0"/>
              <a:t> </a:t>
            </a:r>
            <a:r>
              <a:rPr lang="en-US" altLang="zh-CN" dirty="0"/>
              <a:t>Results</a:t>
            </a:r>
            <a:endParaRPr lang="en-US" dirty="0"/>
          </a:p>
          <a:p>
            <a:endParaRPr lang="en-US" dirty="0"/>
          </a:p>
        </p:txBody>
      </p:sp>
      <p:sp>
        <p:nvSpPr>
          <p:cNvPr id="4" name="Slide Number Placeholder 3">
            <a:extLst>
              <a:ext uri="{FF2B5EF4-FFF2-40B4-BE49-F238E27FC236}">
                <a16:creationId xmlns:a16="http://schemas.microsoft.com/office/drawing/2014/main" id="{C1432EE9-6E67-4BA1-8AC2-9861D95130A8}"/>
              </a:ext>
            </a:extLst>
          </p:cNvPr>
          <p:cNvSpPr>
            <a:spLocks noGrp="1"/>
          </p:cNvSpPr>
          <p:nvPr>
            <p:ph type="sldNum" sz="quarter" idx="12"/>
          </p:nvPr>
        </p:nvSpPr>
        <p:spPr/>
        <p:txBody>
          <a:bodyPr/>
          <a:lstStyle/>
          <a:p>
            <a:fld id="{F9913601-2E22-4589-A394-4D3650FFD697}" type="slidenum">
              <a:rPr lang="en-US" smtClean="0">
                <a:solidFill>
                  <a:prstClr val="black"/>
                </a:solidFill>
              </a:rPr>
              <a:pPr/>
              <a:t>61</a:t>
            </a:fld>
            <a:endParaRPr lang="en-US" dirty="0">
              <a:solidFill>
                <a:prstClr val="black"/>
              </a:solidFill>
            </a:endParaRPr>
          </a:p>
        </p:txBody>
      </p:sp>
      <p:sp>
        <p:nvSpPr>
          <p:cNvPr id="6" name="Arrow: Down 5">
            <a:extLst>
              <a:ext uri="{FF2B5EF4-FFF2-40B4-BE49-F238E27FC236}">
                <a16:creationId xmlns:a16="http://schemas.microsoft.com/office/drawing/2014/main" id="{4479F5B3-D55B-9441-824D-0E467A3AE28D}"/>
              </a:ext>
            </a:extLst>
          </p:cNvPr>
          <p:cNvSpPr/>
          <p:nvPr/>
        </p:nvSpPr>
        <p:spPr>
          <a:xfrm rot="3437627">
            <a:off x="4796399" y="3409959"/>
            <a:ext cx="381000" cy="5334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2948089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E6F4B-227B-455B-92DE-B6EA905B4D70}"/>
              </a:ext>
            </a:extLst>
          </p:cNvPr>
          <p:cNvSpPr>
            <a:spLocks noGrp="1"/>
          </p:cNvSpPr>
          <p:nvPr>
            <p:ph type="title"/>
          </p:nvPr>
        </p:nvSpPr>
        <p:spPr/>
        <p:txBody>
          <a:bodyPr>
            <a:normAutofit/>
          </a:bodyPr>
          <a:lstStyle/>
          <a:p>
            <a:r>
              <a:rPr lang="en-US" altLang="zh-CN" dirty="0"/>
              <a:t>Visualization</a:t>
            </a:r>
            <a:r>
              <a:rPr lang="zh-CN" altLang="en-US" dirty="0"/>
              <a:t> </a:t>
            </a:r>
            <a:r>
              <a:rPr lang="en-US" altLang="zh-CN" dirty="0"/>
              <a:t>of</a:t>
            </a:r>
            <a:r>
              <a:rPr lang="zh-CN" altLang="en-US" dirty="0"/>
              <a:t> </a:t>
            </a:r>
            <a:r>
              <a:rPr lang="en-US" altLang="zh-CN" dirty="0"/>
              <a:t>Results</a:t>
            </a:r>
            <a:endParaRPr lang="en-US" dirty="0"/>
          </a:p>
        </p:txBody>
      </p:sp>
      <p:sp>
        <p:nvSpPr>
          <p:cNvPr id="3" name="Content Placeholder 2">
            <a:extLst>
              <a:ext uri="{FF2B5EF4-FFF2-40B4-BE49-F238E27FC236}">
                <a16:creationId xmlns:a16="http://schemas.microsoft.com/office/drawing/2014/main" id="{7BBB18D5-5A50-4A06-8733-D7B432A962EF}"/>
              </a:ext>
            </a:extLst>
          </p:cNvPr>
          <p:cNvSpPr>
            <a:spLocks noGrp="1"/>
          </p:cNvSpPr>
          <p:nvPr>
            <p:ph idx="1"/>
          </p:nvPr>
        </p:nvSpPr>
        <p:spPr/>
        <p:txBody>
          <a:bodyPr/>
          <a:lstStyle/>
          <a:p>
            <a:r>
              <a:rPr lang="en-US" altLang="zh-CN" dirty="0"/>
              <a:t>AR</a:t>
            </a:r>
            <a:r>
              <a:rPr lang="zh-CN" altLang="en-US" dirty="0"/>
              <a:t> </a:t>
            </a:r>
            <a:r>
              <a:rPr lang="en-US" altLang="zh-CN" dirty="0"/>
              <a:t>model</a:t>
            </a:r>
            <a:r>
              <a:rPr lang="zh-CN" altLang="en-US" dirty="0"/>
              <a:t> </a:t>
            </a:r>
            <a:r>
              <a:rPr lang="en-US" altLang="zh-CN" baseline="30000" dirty="0"/>
              <a:t>[1]</a:t>
            </a:r>
            <a:endParaRPr lang="en-US" baseline="30000" dirty="0"/>
          </a:p>
        </p:txBody>
      </p:sp>
      <p:sp>
        <p:nvSpPr>
          <p:cNvPr id="4" name="Slide Number Placeholder 3">
            <a:extLst>
              <a:ext uri="{FF2B5EF4-FFF2-40B4-BE49-F238E27FC236}">
                <a16:creationId xmlns:a16="http://schemas.microsoft.com/office/drawing/2014/main" id="{C1432EE9-6E67-4BA1-8AC2-9861D95130A8}"/>
              </a:ext>
            </a:extLst>
          </p:cNvPr>
          <p:cNvSpPr>
            <a:spLocks noGrp="1"/>
          </p:cNvSpPr>
          <p:nvPr>
            <p:ph type="sldNum" sz="quarter" idx="12"/>
          </p:nvPr>
        </p:nvSpPr>
        <p:spPr/>
        <p:txBody>
          <a:bodyPr/>
          <a:lstStyle/>
          <a:p>
            <a:fld id="{F9913601-2E22-4589-A394-4D3650FFD697}" type="slidenum">
              <a:rPr lang="en-US" smtClean="0">
                <a:solidFill>
                  <a:prstClr val="black"/>
                </a:solidFill>
              </a:rPr>
              <a:pPr/>
              <a:t>62</a:t>
            </a:fld>
            <a:endParaRPr lang="en-US" dirty="0">
              <a:solidFill>
                <a:prstClr val="black"/>
              </a:solidFill>
            </a:endParaRPr>
          </a:p>
        </p:txBody>
      </p:sp>
      <p:pic>
        <p:nvPicPr>
          <p:cNvPr id="5" name="Picture 4">
            <a:extLst>
              <a:ext uri="{FF2B5EF4-FFF2-40B4-BE49-F238E27FC236}">
                <a16:creationId xmlns:a16="http://schemas.microsoft.com/office/drawing/2014/main" id="{239F31E7-25F6-934A-A7F6-A7AC54C9D192}"/>
              </a:ext>
            </a:extLst>
          </p:cNvPr>
          <p:cNvPicPr>
            <a:picLocks noChangeAspect="1"/>
          </p:cNvPicPr>
          <p:nvPr/>
        </p:nvPicPr>
        <p:blipFill>
          <a:blip r:embed="rId3"/>
          <a:stretch>
            <a:fillRect/>
          </a:stretch>
        </p:blipFill>
        <p:spPr>
          <a:xfrm>
            <a:off x="914400" y="1828800"/>
            <a:ext cx="3873038" cy="4248150"/>
          </a:xfrm>
          <a:prstGeom prst="rect">
            <a:avLst/>
          </a:prstGeom>
        </p:spPr>
      </p:pic>
      <p:sp>
        <p:nvSpPr>
          <p:cNvPr id="7" name="TextBox 6">
            <a:extLst>
              <a:ext uri="{FF2B5EF4-FFF2-40B4-BE49-F238E27FC236}">
                <a16:creationId xmlns:a16="http://schemas.microsoft.com/office/drawing/2014/main" id="{FB3D47C9-D41A-3B4C-8BA9-41EB02CB22A0}"/>
              </a:ext>
            </a:extLst>
          </p:cNvPr>
          <p:cNvSpPr txBox="1"/>
          <p:nvPr/>
        </p:nvSpPr>
        <p:spPr>
          <a:xfrm>
            <a:off x="693025" y="6393418"/>
            <a:ext cx="4141647" cy="369332"/>
          </a:xfrm>
          <a:prstGeom prst="rect">
            <a:avLst/>
          </a:prstGeom>
          <a:noFill/>
        </p:spPr>
        <p:txBody>
          <a:bodyPr wrap="none" rtlCol="0">
            <a:spAutoFit/>
          </a:bodyPr>
          <a:lstStyle/>
          <a:p>
            <a:r>
              <a:rPr lang="en-US" altLang="zh-CN" dirty="0"/>
              <a:t>[1]</a:t>
            </a:r>
            <a:r>
              <a:rPr lang="zh-CN" altLang="en-US" dirty="0"/>
              <a:t> </a:t>
            </a:r>
            <a:r>
              <a:rPr lang="en-US" altLang="zh-CN" dirty="0"/>
              <a:t>https://</a:t>
            </a:r>
            <a:r>
              <a:rPr lang="en-US" altLang="zh-CN" dirty="0" err="1"/>
              <a:t>github.com</a:t>
            </a:r>
            <a:r>
              <a:rPr lang="en-US" altLang="zh-CN" dirty="0"/>
              <a:t>/</a:t>
            </a:r>
            <a:r>
              <a:rPr lang="en-US" altLang="zh-CN" dirty="0" err="1"/>
              <a:t>mrcolo</a:t>
            </a:r>
            <a:r>
              <a:rPr lang="en-US" altLang="zh-CN" dirty="0"/>
              <a:t>/cs145covid</a:t>
            </a:r>
            <a:endParaRPr lang="en-US" dirty="0"/>
          </a:p>
        </p:txBody>
      </p:sp>
      <p:sp>
        <p:nvSpPr>
          <p:cNvPr id="8" name="TextBox 7">
            <a:extLst>
              <a:ext uri="{FF2B5EF4-FFF2-40B4-BE49-F238E27FC236}">
                <a16:creationId xmlns:a16="http://schemas.microsoft.com/office/drawing/2014/main" id="{29A44C8B-116B-2E42-B038-D01CC97CBB2F}"/>
              </a:ext>
            </a:extLst>
          </p:cNvPr>
          <p:cNvSpPr txBox="1"/>
          <p:nvPr/>
        </p:nvSpPr>
        <p:spPr>
          <a:xfrm>
            <a:off x="5568460" y="2173610"/>
            <a:ext cx="6352607" cy="1569660"/>
          </a:xfrm>
          <a:prstGeom prst="rect">
            <a:avLst/>
          </a:prstGeom>
          <a:noFill/>
        </p:spPr>
        <p:txBody>
          <a:bodyPr wrap="square" rtlCol="0">
            <a:spAutoFit/>
          </a:bodyPr>
          <a:lstStyle/>
          <a:p>
            <a:pPr marL="285750" indent="-285750">
              <a:buFont typeface="Arial" panose="020B0604020202020204" pitchFamily="34" charset="0"/>
              <a:buChar char="•"/>
            </a:pPr>
            <a:r>
              <a:rPr lang="en-US" altLang="zh-CN" sz="2400" dirty="0"/>
              <a:t>Learned</a:t>
            </a:r>
            <a:r>
              <a:rPr lang="zh-CN" altLang="en-US" sz="2400" dirty="0"/>
              <a:t> </a:t>
            </a:r>
            <a:r>
              <a:rPr lang="en-US" sz="2400" dirty="0"/>
              <a:t>Coefficients</a:t>
            </a:r>
            <a:r>
              <a:rPr lang="zh-CN" altLang="en-US" sz="2400" dirty="0"/>
              <a:t> </a:t>
            </a:r>
            <a:r>
              <a:rPr lang="en-US" altLang="zh-CN" sz="2400" dirty="0"/>
              <a:t>for</a:t>
            </a:r>
            <a:r>
              <a:rPr lang="zh-CN" altLang="en-US" sz="2400" dirty="0"/>
              <a:t> </a:t>
            </a:r>
            <a:r>
              <a:rPr lang="en-US" sz="2400" dirty="0"/>
              <a:t>“Alabama - Confirmed”</a:t>
            </a:r>
            <a:r>
              <a:rPr lang="zh-CN" altLang="en-US" sz="2400" dirty="0"/>
              <a:t> </a:t>
            </a:r>
            <a:r>
              <a:rPr lang="en-US" altLang="zh-CN" sz="2400" dirty="0"/>
              <a:t>(p=7)</a:t>
            </a:r>
          </a:p>
          <a:p>
            <a:pPr marL="742950" lvl="1" indent="-285750">
              <a:buFont typeface="Arial" panose="020B0604020202020204" pitchFamily="34" charset="0"/>
              <a:buChar char="•"/>
            </a:pPr>
            <a:endParaRPr lang="en-US" sz="2400" dirty="0"/>
          </a:p>
          <a:p>
            <a:pPr marL="285750" indent="-285750">
              <a:buFont typeface="Arial" panose="020B0604020202020204" pitchFamily="34" charset="0"/>
              <a:buChar char="•"/>
            </a:pPr>
            <a:endParaRPr lang="en-US" sz="2400" dirty="0"/>
          </a:p>
        </p:txBody>
      </p:sp>
      <mc:AlternateContent xmlns:mc="http://schemas.openxmlformats.org/markup-compatibility/2006" xmlns:a14="http://schemas.microsoft.com/office/drawing/2010/main">
        <mc:Choice Requires="a14">
          <p:graphicFrame>
            <p:nvGraphicFramePr>
              <p:cNvPr id="9" name="Table 8">
                <a:extLst>
                  <a:ext uri="{FF2B5EF4-FFF2-40B4-BE49-F238E27FC236}">
                    <a16:creationId xmlns:a16="http://schemas.microsoft.com/office/drawing/2014/main" id="{57E55DB6-0EEC-A642-95AB-0F282C778D25}"/>
                  </a:ext>
                </a:extLst>
              </p:cNvPr>
              <p:cNvGraphicFramePr>
                <a:graphicFrameLocks noGrp="1"/>
              </p:cNvGraphicFramePr>
              <p:nvPr/>
            </p:nvGraphicFramePr>
            <p:xfrm>
              <a:off x="5901980" y="3195088"/>
              <a:ext cx="4125614" cy="3157584"/>
            </p:xfrm>
            <a:graphic>
              <a:graphicData uri="http://schemas.openxmlformats.org/drawingml/2006/table">
                <a:tbl>
                  <a:tblPr firstRow="1" bandRow="1">
                    <a:tableStyleId>{5C22544A-7EE6-4342-B048-85BDC9FD1C3A}</a:tableStyleId>
                  </a:tblPr>
                  <a:tblGrid>
                    <a:gridCol w="2062807">
                      <a:extLst>
                        <a:ext uri="{9D8B030D-6E8A-4147-A177-3AD203B41FA5}">
                          <a16:colId xmlns:a16="http://schemas.microsoft.com/office/drawing/2014/main" val="3863714738"/>
                        </a:ext>
                      </a:extLst>
                    </a:gridCol>
                    <a:gridCol w="2062807">
                      <a:extLst>
                        <a:ext uri="{9D8B030D-6E8A-4147-A177-3AD203B41FA5}">
                          <a16:colId xmlns:a16="http://schemas.microsoft.com/office/drawing/2014/main" val="1954312968"/>
                        </a:ext>
                      </a:extLst>
                    </a:gridCol>
                  </a:tblGrid>
                  <a:tr h="394698">
                    <a:tc>
                      <a:txBody>
                        <a:bodyPr/>
                        <a:lstStyle/>
                        <a:p>
                          <a:r>
                            <a:rPr lang="en-US" altLang="zh-CN" dirty="0"/>
                            <a:t>Name</a:t>
                          </a:r>
                          <a:endParaRPr lang="en-US" dirty="0"/>
                        </a:p>
                      </a:txBody>
                      <a:tcPr/>
                    </a:tc>
                    <a:tc>
                      <a:txBody>
                        <a:bodyPr/>
                        <a:lstStyle/>
                        <a:p>
                          <a:r>
                            <a:rPr lang="en-US" altLang="zh-CN" dirty="0"/>
                            <a:t>Value</a:t>
                          </a:r>
                          <a:endParaRPr lang="en-US" dirty="0"/>
                        </a:p>
                      </a:txBody>
                      <a:tcPr/>
                    </a:tc>
                    <a:extLst>
                      <a:ext uri="{0D108BD9-81ED-4DB2-BD59-A6C34878D82A}">
                        <a16:rowId xmlns:a16="http://schemas.microsoft.com/office/drawing/2014/main" val="1876693592"/>
                      </a:ext>
                    </a:extLst>
                  </a:tr>
                  <a:tr h="394698">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𝜙</m:t>
                                    </m:r>
                                  </m:e>
                                  <m:sub>
                                    <m:r>
                                      <a:rPr lang="en-US" altLang="zh-CN" b="0" i="1" smtClean="0">
                                        <a:latin typeface="Cambria Math" panose="02040503050406030204" pitchFamily="18" charset="0"/>
                                      </a:rPr>
                                      <m:t>1</m:t>
                                    </m:r>
                                  </m:sub>
                                </m:sSub>
                              </m:oMath>
                            </m:oMathPara>
                          </a14:m>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dk1"/>
                              </a:solidFill>
                              <a:effectLst/>
                              <a:latin typeface="+mn-lt"/>
                              <a:ea typeface="+mn-ea"/>
                              <a:cs typeface="+mn-cs"/>
                            </a:rPr>
                            <a:t>0.885388276</a:t>
                          </a:r>
                        </a:p>
                      </a:txBody>
                      <a:tcPr/>
                    </a:tc>
                    <a:extLst>
                      <a:ext uri="{0D108BD9-81ED-4DB2-BD59-A6C34878D82A}">
                        <a16:rowId xmlns:a16="http://schemas.microsoft.com/office/drawing/2014/main" val="348411401"/>
                      </a:ext>
                    </a:extLst>
                  </a:tr>
                  <a:tr h="394698">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𝜙</m:t>
                                    </m:r>
                                  </m:e>
                                  <m:sub>
                                    <m:r>
                                      <a:rPr lang="en-US" altLang="zh-CN" b="0" i="1" smtClean="0">
                                        <a:latin typeface="Cambria Math" panose="02040503050406030204" pitchFamily="18" charset="0"/>
                                      </a:rPr>
                                      <m:t>2</m:t>
                                    </m:r>
                                  </m:sub>
                                </m:sSub>
                              </m:oMath>
                            </m:oMathPara>
                          </a14:m>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dk1"/>
                              </a:solidFill>
                              <a:effectLst/>
                              <a:latin typeface="+mn-lt"/>
                              <a:ea typeface="+mn-ea"/>
                              <a:cs typeface="+mn-cs"/>
                            </a:rPr>
                            <a:t>0.118198650</a:t>
                          </a:r>
                        </a:p>
                      </a:txBody>
                      <a:tcPr/>
                    </a:tc>
                    <a:extLst>
                      <a:ext uri="{0D108BD9-81ED-4DB2-BD59-A6C34878D82A}">
                        <a16:rowId xmlns:a16="http://schemas.microsoft.com/office/drawing/2014/main" val="2262399631"/>
                      </a:ext>
                    </a:extLst>
                  </a:tr>
                  <a:tr h="394698">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𝜙</m:t>
                                    </m:r>
                                  </m:e>
                                  <m:sub>
                                    <m:r>
                                      <a:rPr lang="en-US" altLang="zh-CN" b="0" i="1" smtClean="0">
                                        <a:latin typeface="Cambria Math" panose="02040503050406030204" pitchFamily="18" charset="0"/>
                                      </a:rPr>
                                      <m:t>3</m:t>
                                    </m:r>
                                  </m:sub>
                                </m:sSub>
                              </m:oMath>
                            </m:oMathPara>
                          </a14:m>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dk1"/>
                              </a:solidFill>
                              <a:effectLst/>
                              <a:latin typeface="+mn-lt"/>
                              <a:ea typeface="+mn-ea"/>
                              <a:cs typeface="+mn-cs"/>
                            </a:rPr>
                            <a:t>-0.114398188</a:t>
                          </a:r>
                        </a:p>
                      </a:txBody>
                      <a:tcPr/>
                    </a:tc>
                    <a:extLst>
                      <a:ext uri="{0D108BD9-81ED-4DB2-BD59-A6C34878D82A}">
                        <a16:rowId xmlns:a16="http://schemas.microsoft.com/office/drawing/2014/main" val="541997141"/>
                      </a:ext>
                    </a:extLst>
                  </a:tr>
                  <a:tr h="394698">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𝜙</m:t>
                                    </m:r>
                                  </m:e>
                                  <m:sub>
                                    <m:r>
                                      <a:rPr lang="en-US" altLang="zh-CN" b="0" i="1" smtClean="0">
                                        <a:latin typeface="Cambria Math" panose="02040503050406030204" pitchFamily="18" charset="0"/>
                                        <a:ea typeface="Cambria Math" panose="02040503050406030204" pitchFamily="18" charset="0"/>
                                      </a:rPr>
                                      <m:t>4</m:t>
                                    </m:r>
                                  </m:sub>
                                </m:sSub>
                              </m:oMath>
                            </m:oMathPara>
                          </a14:m>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dk1"/>
                              </a:solidFill>
                              <a:effectLst/>
                              <a:latin typeface="+mn-lt"/>
                              <a:ea typeface="+mn-ea"/>
                              <a:cs typeface="+mn-cs"/>
                            </a:rPr>
                            <a:t>-0.00633391978</a:t>
                          </a:r>
                        </a:p>
                      </a:txBody>
                      <a:tcPr/>
                    </a:tc>
                    <a:extLst>
                      <a:ext uri="{0D108BD9-81ED-4DB2-BD59-A6C34878D82A}">
                        <a16:rowId xmlns:a16="http://schemas.microsoft.com/office/drawing/2014/main" val="924930019"/>
                      </a:ext>
                    </a:extLst>
                  </a:tr>
                  <a:tr h="394698">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𝜙</m:t>
                                    </m:r>
                                  </m:e>
                                  <m:sub>
                                    <m:r>
                                      <a:rPr lang="en-US" altLang="zh-CN" b="0" i="1" smtClean="0">
                                        <a:latin typeface="Cambria Math" panose="02040503050406030204" pitchFamily="18" charset="0"/>
                                        <a:ea typeface="Cambria Math" panose="02040503050406030204" pitchFamily="18" charset="0"/>
                                      </a:rPr>
                                      <m:t>5</m:t>
                                    </m:r>
                                  </m:sub>
                                </m:sSub>
                              </m:oMath>
                            </m:oMathPara>
                          </a14:m>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dk1"/>
                              </a:solidFill>
                              <a:effectLst/>
                              <a:latin typeface="+mn-lt"/>
                              <a:ea typeface="+mn-ea"/>
                              <a:cs typeface="+mn-cs"/>
                            </a:rPr>
                            <a:t>0.0103892102</a:t>
                          </a:r>
                        </a:p>
                      </a:txBody>
                      <a:tcPr/>
                    </a:tc>
                    <a:extLst>
                      <a:ext uri="{0D108BD9-81ED-4DB2-BD59-A6C34878D82A}">
                        <a16:rowId xmlns:a16="http://schemas.microsoft.com/office/drawing/2014/main" val="3152260168"/>
                      </a:ext>
                    </a:extLst>
                  </a:tr>
                  <a:tr h="394698">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𝜙</m:t>
                                    </m:r>
                                  </m:e>
                                  <m:sub>
                                    <m:r>
                                      <a:rPr lang="en-US" altLang="zh-CN" b="0" i="1" smtClean="0">
                                        <a:latin typeface="Cambria Math" panose="02040503050406030204" pitchFamily="18" charset="0"/>
                                        <a:ea typeface="Cambria Math" panose="02040503050406030204" pitchFamily="18" charset="0"/>
                                      </a:rPr>
                                      <m:t>6</m:t>
                                    </m:r>
                                  </m:sub>
                                </m:sSub>
                              </m:oMath>
                            </m:oMathPara>
                          </a14:m>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dk1"/>
                              </a:solidFill>
                              <a:effectLst/>
                              <a:latin typeface="+mn-lt"/>
                              <a:ea typeface="+mn-ea"/>
                              <a:cs typeface="+mn-cs"/>
                            </a:rPr>
                            <a:t>0.277375536</a:t>
                          </a:r>
                        </a:p>
                      </a:txBody>
                      <a:tcPr/>
                    </a:tc>
                    <a:extLst>
                      <a:ext uri="{0D108BD9-81ED-4DB2-BD59-A6C34878D82A}">
                        <a16:rowId xmlns:a16="http://schemas.microsoft.com/office/drawing/2014/main" val="2657562734"/>
                      </a:ext>
                    </a:extLst>
                  </a:tr>
                  <a:tr h="394698">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𝜙</m:t>
                                    </m:r>
                                  </m:e>
                                  <m:sub>
                                    <m:r>
                                      <a:rPr lang="en-US" altLang="zh-CN" b="0" i="1" smtClean="0">
                                        <a:latin typeface="Cambria Math" panose="02040503050406030204" pitchFamily="18" charset="0"/>
                                        <a:ea typeface="Cambria Math" panose="02040503050406030204" pitchFamily="18" charset="0"/>
                                      </a:rPr>
                                      <m:t>7</m:t>
                                    </m:r>
                                  </m:sub>
                                </m:sSub>
                              </m:oMath>
                            </m:oMathPara>
                          </a14:m>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dk1"/>
                              </a:solidFill>
                              <a:effectLst/>
                              <a:latin typeface="+mn-lt"/>
                              <a:ea typeface="+mn-ea"/>
                              <a:cs typeface="+mn-cs"/>
                            </a:rPr>
                            <a:t>-0.207111774</a:t>
                          </a:r>
                        </a:p>
                      </a:txBody>
                      <a:tcPr/>
                    </a:tc>
                    <a:extLst>
                      <a:ext uri="{0D108BD9-81ED-4DB2-BD59-A6C34878D82A}">
                        <a16:rowId xmlns:a16="http://schemas.microsoft.com/office/drawing/2014/main" val="2251535208"/>
                      </a:ext>
                    </a:extLst>
                  </a:tr>
                </a:tbl>
              </a:graphicData>
            </a:graphic>
          </p:graphicFrame>
        </mc:Choice>
        <mc:Fallback xmlns="">
          <p:graphicFrame>
            <p:nvGraphicFramePr>
              <p:cNvPr id="9" name="Table 8">
                <a:extLst>
                  <a:ext uri="{FF2B5EF4-FFF2-40B4-BE49-F238E27FC236}">
                    <a16:creationId xmlns:a16="http://schemas.microsoft.com/office/drawing/2014/main" id="{57E55DB6-0EEC-A642-95AB-0F282C778D25}"/>
                  </a:ext>
                </a:extLst>
              </p:cNvPr>
              <p:cNvGraphicFramePr>
                <a:graphicFrameLocks noGrp="1"/>
              </p:cNvGraphicFramePr>
              <p:nvPr/>
            </p:nvGraphicFramePr>
            <p:xfrm>
              <a:off x="5901980" y="3195088"/>
              <a:ext cx="4125614" cy="3157584"/>
            </p:xfrm>
            <a:graphic>
              <a:graphicData uri="http://schemas.openxmlformats.org/drawingml/2006/table">
                <a:tbl>
                  <a:tblPr firstRow="1" bandRow="1">
                    <a:tableStyleId>{5C22544A-7EE6-4342-B048-85BDC9FD1C3A}</a:tableStyleId>
                  </a:tblPr>
                  <a:tblGrid>
                    <a:gridCol w="2062807">
                      <a:extLst>
                        <a:ext uri="{9D8B030D-6E8A-4147-A177-3AD203B41FA5}">
                          <a16:colId xmlns:a16="http://schemas.microsoft.com/office/drawing/2014/main" val="3863714738"/>
                        </a:ext>
                      </a:extLst>
                    </a:gridCol>
                    <a:gridCol w="2062807">
                      <a:extLst>
                        <a:ext uri="{9D8B030D-6E8A-4147-A177-3AD203B41FA5}">
                          <a16:colId xmlns:a16="http://schemas.microsoft.com/office/drawing/2014/main" val="1954312968"/>
                        </a:ext>
                      </a:extLst>
                    </a:gridCol>
                  </a:tblGrid>
                  <a:tr h="394698">
                    <a:tc>
                      <a:txBody>
                        <a:bodyPr/>
                        <a:lstStyle/>
                        <a:p>
                          <a:r>
                            <a:rPr lang="en-US" altLang="zh-CN" dirty="0"/>
                            <a:t>Name</a:t>
                          </a:r>
                          <a:endParaRPr lang="en-US" dirty="0"/>
                        </a:p>
                      </a:txBody>
                      <a:tcPr/>
                    </a:tc>
                    <a:tc>
                      <a:txBody>
                        <a:bodyPr/>
                        <a:lstStyle/>
                        <a:p>
                          <a:r>
                            <a:rPr lang="en-US" altLang="zh-CN" dirty="0"/>
                            <a:t>Value</a:t>
                          </a:r>
                          <a:endParaRPr lang="en-US" dirty="0"/>
                        </a:p>
                      </a:txBody>
                      <a:tcPr/>
                    </a:tc>
                    <a:extLst>
                      <a:ext uri="{0D108BD9-81ED-4DB2-BD59-A6C34878D82A}">
                        <a16:rowId xmlns:a16="http://schemas.microsoft.com/office/drawing/2014/main" val="1876693592"/>
                      </a:ext>
                    </a:extLst>
                  </a:tr>
                  <a:tr h="394698">
                    <a:tc>
                      <a:txBody>
                        <a:bodyPr/>
                        <a:lstStyle/>
                        <a:p>
                          <a:endParaRPr lang="en-US"/>
                        </a:p>
                      </a:txBody>
                      <a:tcPr>
                        <a:blipFill>
                          <a:blip r:embed="rId4"/>
                          <a:stretch>
                            <a:fillRect l="-295" t="-107692" r="-101180" b="-613846"/>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dk1"/>
                              </a:solidFill>
                              <a:effectLst/>
                              <a:latin typeface="+mn-lt"/>
                              <a:ea typeface="+mn-ea"/>
                              <a:cs typeface="+mn-cs"/>
                            </a:rPr>
                            <a:t>0.885388276</a:t>
                          </a:r>
                        </a:p>
                      </a:txBody>
                      <a:tcPr/>
                    </a:tc>
                    <a:extLst>
                      <a:ext uri="{0D108BD9-81ED-4DB2-BD59-A6C34878D82A}">
                        <a16:rowId xmlns:a16="http://schemas.microsoft.com/office/drawing/2014/main" val="348411401"/>
                      </a:ext>
                    </a:extLst>
                  </a:tr>
                  <a:tr h="394698">
                    <a:tc>
                      <a:txBody>
                        <a:bodyPr/>
                        <a:lstStyle/>
                        <a:p>
                          <a:endParaRPr lang="en-US"/>
                        </a:p>
                      </a:txBody>
                      <a:tcPr>
                        <a:blipFill>
                          <a:blip r:embed="rId4"/>
                          <a:stretch>
                            <a:fillRect l="-295" t="-207692" r="-101180" b="-513846"/>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dk1"/>
                              </a:solidFill>
                              <a:effectLst/>
                              <a:latin typeface="+mn-lt"/>
                              <a:ea typeface="+mn-ea"/>
                              <a:cs typeface="+mn-cs"/>
                            </a:rPr>
                            <a:t>0.118198650</a:t>
                          </a:r>
                        </a:p>
                      </a:txBody>
                      <a:tcPr/>
                    </a:tc>
                    <a:extLst>
                      <a:ext uri="{0D108BD9-81ED-4DB2-BD59-A6C34878D82A}">
                        <a16:rowId xmlns:a16="http://schemas.microsoft.com/office/drawing/2014/main" val="2262399631"/>
                      </a:ext>
                    </a:extLst>
                  </a:tr>
                  <a:tr h="394698">
                    <a:tc>
                      <a:txBody>
                        <a:bodyPr/>
                        <a:lstStyle/>
                        <a:p>
                          <a:endParaRPr lang="en-US"/>
                        </a:p>
                      </a:txBody>
                      <a:tcPr>
                        <a:blipFill>
                          <a:blip r:embed="rId4"/>
                          <a:stretch>
                            <a:fillRect l="-295" t="-307692" r="-101180" b="-413846"/>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dk1"/>
                              </a:solidFill>
                              <a:effectLst/>
                              <a:latin typeface="+mn-lt"/>
                              <a:ea typeface="+mn-ea"/>
                              <a:cs typeface="+mn-cs"/>
                            </a:rPr>
                            <a:t>-0.114398188</a:t>
                          </a:r>
                        </a:p>
                      </a:txBody>
                      <a:tcPr/>
                    </a:tc>
                    <a:extLst>
                      <a:ext uri="{0D108BD9-81ED-4DB2-BD59-A6C34878D82A}">
                        <a16:rowId xmlns:a16="http://schemas.microsoft.com/office/drawing/2014/main" val="541997141"/>
                      </a:ext>
                    </a:extLst>
                  </a:tr>
                  <a:tr h="394698">
                    <a:tc>
                      <a:txBody>
                        <a:bodyPr/>
                        <a:lstStyle/>
                        <a:p>
                          <a:endParaRPr lang="en-US"/>
                        </a:p>
                      </a:txBody>
                      <a:tcPr>
                        <a:blipFill>
                          <a:blip r:embed="rId4"/>
                          <a:stretch>
                            <a:fillRect l="-295" t="-414063" r="-101180" b="-320313"/>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dk1"/>
                              </a:solidFill>
                              <a:effectLst/>
                              <a:latin typeface="+mn-lt"/>
                              <a:ea typeface="+mn-ea"/>
                              <a:cs typeface="+mn-cs"/>
                            </a:rPr>
                            <a:t>-0.00633391978</a:t>
                          </a:r>
                        </a:p>
                      </a:txBody>
                      <a:tcPr/>
                    </a:tc>
                    <a:extLst>
                      <a:ext uri="{0D108BD9-81ED-4DB2-BD59-A6C34878D82A}">
                        <a16:rowId xmlns:a16="http://schemas.microsoft.com/office/drawing/2014/main" val="924930019"/>
                      </a:ext>
                    </a:extLst>
                  </a:tr>
                  <a:tr h="394698">
                    <a:tc>
                      <a:txBody>
                        <a:bodyPr/>
                        <a:lstStyle/>
                        <a:p>
                          <a:endParaRPr lang="en-US"/>
                        </a:p>
                      </a:txBody>
                      <a:tcPr>
                        <a:blipFill>
                          <a:blip r:embed="rId4"/>
                          <a:stretch>
                            <a:fillRect l="-295" t="-506154" r="-101180" b="-215385"/>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dk1"/>
                              </a:solidFill>
                              <a:effectLst/>
                              <a:latin typeface="+mn-lt"/>
                              <a:ea typeface="+mn-ea"/>
                              <a:cs typeface="+mn-cs"/>
                            </a:rPr>
                            <a:t>0.0103892102</a:t>
                          </a:r>
                        </a:p>
                      </a:txBody>
                      <a:tcPr/>
                    </a:tc>
                    <a:extLst>
                      <a:ext uri="{0D108BD9-81ED-4DB2-BD59-A6C34878D82A}">
                        <a16:rowId xmlns:a16="http://schemas.microsoft.com/office/drawing/2014/main" val="3152260168"/>
                      </a:ext>
                    </a:extLst>
                  </a:tr>
                  <a:tr h="394698">
                    <a:tc>
                      <a:txBody>
                        <a:bodyPr/>
                        <a:lstStyle/>
                        <a:p>
                          <a:endParaRPr lang="en-US"/>
                        </a:p>
                      </a:txBody>
                      <a:tcPr>
                        <a:blipFill>
                          <a:blip r:embed="rId4"/>
                          <a:stretch>
                            <a:fillRect l="-295" t="-606154" r="-101180" b="-115385"/>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dk1"/>
                              </a:solidFill>
                              <a:effectLst/>
                              <a:latin typeface="+mn-lt"/>
                              <a:ea typeface="+mn-ea"/>
                              <a:cs typeface="+mn-cs"/>
                            </a:rPr>
                            <a:t>0.277375536</a:t>
                          </a:r>
                        </a:p>
                      </a:txBody>
                      <a:tcPr/>
                    </a:tc>
                    <a:extLst>
                      <a:ext uri="{0D108BD9-81ED-4DB2-BD59-A6C34878D82A}">
                        <a16:rowId xmlns:a16="http://schemas.microsoft.com/office/drawing/2014/main" val="2657562734"/>
                      </a:ext>
                    </a:extLst>
                  </a:tr>
                  <a:tr h="394698">
                    <a:tc>
                      <a:txBody>
                        <a:bodyPr/>
                        <a:lstStyle/>
                        <a:p>
                          <a:endParaRPr lang="en-US"/>
                        </a:p>
                      </a:txBody>
                      <a:tcPr>
                        <a:blipFill>
                          <a:blip r:embed="rId4"/>
                          <a:stretch>
                            <a:fillRect l="-295" t="-706154" r="-101180" b="-15385"/>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dk1"/>
                              </a:solidFill>
                              <a:effectLst/>
                              <a:latin typeface="+mn-lt"/>
                              <a:ea typeface="+mn-ea"/>
                              <a:cs typeface="+mn-cs"/>
                            </a:rPr>
                            <a:t>-0.207111774</a:t>
                          </a:r>
                        </a:p>
                      </a:txBody>
                      <a:tcPr/>
                    </a:tc>
                    <a:extLst>
                      <a:ext uri="{0D108BD9-81ED-4DB2-BD59-A6C34878D82A}">
                        <a16:rowId xmlns:a16="http://schemas.microsoft.com/office/drawing/2014/main" val="2251535208"/>
                      </a:ext>
                    </a:extLst>
                  </a:tr>
                </a:tbl>
              </a:graphicData>
            </a:graphic>
          </p:graphicFrame>
        </mc:Fallback>
      </mc:AlternateContent>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D57018B5-82CF-394D-B82C-11668897E774}"/>
                  </a:ext>
                </a:extLst>
              </p:cNvPr>
              <p:cNvSpPr/>
              <p:nvPr/>
            </p:nvSpPr>
            <p:spPr>
              <a:xfrm>
                <a:off x="5541897" y="1411526"/>
                <a:ext cx="6020623" cy="84856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altLang="zh-CN" i="1">
                              <a:latin typeface="Cambria Math" panose="02040503050406030204" pitchFamily="18" charset="0"/>
                            </a:rPr>
                            <m:t>𝑋</m:t>
                          </m:r>
                        </m:e>
                        <m:sub>
                          <m:r>
                            <a:rPr lang="en-US" altLang="zh-CN" i="1">
                              <a:latin typeface="Cambria Math" panose="02040503050406030204" pitchFamily="18" charset="0"/>
                            </a:rPr>
                            <m:t>𝑡</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𝜙</m:t>
                          </m:r>
                        </m:e>
                        <m:sub>
                          <m:r>
                            <a:rPr lang="en-US" altLang="zh-CN" i="1">
                              <a:latin typeface="Cambria Math" panose="02040503050406030204" pitchFamily="18" charset="0"/>
                            </a:rPr>
                            <m:t>1</m:t>
                          </m:r>
                        </m:sub>
                      </m:sSub>
                      <m:sSub>
                        <m:sSubPr>
                          <m:ctrlPr>
                            <a:rPr lang="en-US" i="1">
                              <a:latin typeface="Cambria Math" panose="02040503050406030204" pitchFamily="18" charset="0"/>
                            </a:rPr>
                          </m:ctrlPr>
                        </m:sSubPr>
                        <m:e>
                          <m:r>
                            <a:rPr lang="en-US" altLang="zh-CN" i="1">
                              <a:latin typeface="Cambria Math" panose="02040503050406030204" pitchFamily="18" charset="0"/>
                            </a:rPr>
                            <m:t>𝑋</m:t>
                          </m:r>
                        </m:e>
                        <m:sub>
                          <m:r>
                            <a:rPr lang="en-US" altLang="zh-CN" i="1">
                              <a:latin typeface="Cambria Math" panose="02040503050406030204" pitchFamily="18" charset="0"/>
                            </a:rPr>
                            <m:t>𝑡</m:t>
                          </m:r>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𝜙</m:t>
                          </m:r>
                        </m:e>
                        <m:sub>
                          <m:r>
                            <a:rPr lang="en-US" altLang="zh-CN" i="1">
                              <a:latin typeface="Cambria Math" panose="02040503050406030204" pitchFamily="18" charset="0"/>
                              <a:ea typeface="Cambria Math" panose="02040503050406030204" pitchFamily="18" charset="0"/>
                            </a:rPr>
                            <m:t>2</m:t>
                          </m:r>
                        </m:sub>
                      </m:sSub>
                      <m:sSub>
                        <m:sSubPr>
                          <m:ctrlPr>
                            <a:rPr lang="en-US" i="1">
                              <a:latin typeface="Cambria Math" panose="02040503050406030204" pitchFamily="18" charset="0"/>
                            </a:rPr>
                          </m:ctrlPr>
                        </m:sSubPr>
                        <m:e>
                          <m:r>
                            <a:rPr lang="en-US" altLang="zh-CN" i="1">
                              <a:latin typeface="Cambria Math" panose="02040503050406030204" pitchFamily="18" charset="0"/>
                            </a:rPr>
                            <m:t>𝑋</m:t>
                          </m:r>
                        </m:e>
                        <m:sub>
                          <m:r>
                            <a:rPr lang="en-US" altLang="zh-CN" i="1">
                              <a:latin typeface="Cambria Math" panose="02040503050406030204" pitchFamily="18" charset="0"/>
                            </a:rPr>
                            <m:t>𝑡</m:t>
                          </m:r>
                          <m:r>
                            <a:rPr lang="en-US" altLang="zh-CN" i="1">
                              <a:latin typeface="Cambria Math" panose="02040503050406030204" pitchFamily="18" charset="0"/>
                            </a:rPr>
                            <m:t>−2</m:t>
                          </m:r>
                        </m:sub>
                      </m:sSub>
                      <m:r>
                        <a:rPr lang="en-US" altLang="zh-CN">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𝜙</m:t>
                          </m:r>
                        </m:e>
                        <m:sub>
                          <m:r>
                            <a:rPr lang="en-US" altLang="zh-CN" i="1">
                              <a:latin typeface="Cambria Math" panose="02040503050406030204" pitchFamily="18" charset="0"/>
                              <a:ea typeface="Cambria Math" panose="02040503050406030204" pitchFamily="18" charset="0"/>
                            </a:rPr>
                            <m:t>𝑝</m:t>
                          </m:r>
                        </m:sub>
                      </m:sSub>
                      <m:sSub>
                        <m:sSubPr>
                          <m:ctrlPr>
                            <a:rPr lang="en-US" i="1">
                              <a:latin typeface="Cambria Math" panose="02040503050406030204" pitchFamily="18" charset="0"/>
                            </a:rPr>
                          </m:ctrlPr>
                        </m:sSubPr>
                        <m:e>
                          <m:r>
                            <a:rPr lang="en-US" altLang="zh-CN" i="1">
                              <a:latin typeface="Cambria Math" panose="02040503050406030204" pitchFamily="18" charset="0"/>
                            </a:rPr>
                            <m:t>𝑋</m:t>
                          </m:r>
                        </m:e>
                        <m:sub>
                          <m:r>
                            <a:rPr lang="en-US" altLang="zh-CN" i="1">
                              <a:latin typeface="Cambria Math" panose="02040503050406030204" pitchFamily="18" charset="0"/>
                            </a:rPr>
                            <m:t>𝑡</m:t>
                          </m:r>
                          <m:r>
                            <a:rPr lang="en-US" altLang="zh-CN" i="1">
                              <a:latin typeface="Cambria Math" panose="02040503050406030204" pitchFamily="18" charset="0"/>
                            </a:rPr>
                            <m:t>−</m:t>
                          </m:r>
                          <m:r>
                            <a:rPr lang="en-US" altLang="zh-CN" i="1">
                              <a:latin typeface="Cambria Math" panose="02040503050406030204" pitchFamily="18" charset="0"/>
                            </a:rPr>
                            <m:t>𝑝</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𝑤</m:t>
                          </m:r>
                        </m:e>
                        <m:sub>
                          <m:r>
                            <a:rPr lang="en-US" altLang="zh-CN" i="1">
                              <a:latin typeface="Cambria Math" panose="02040503050406030204" pitchFamily="18" charset="0"/>
                              <a:ea typeface="Cambria Math" panose="02040503050406030204" pitchFamily="18" charset="0"/>
                            </a:rPr>
                            <m:t>𝑡</m:t>
                          </m:r>
                        </m:sub>
                      </m:sSub>
                      <m:r>
                        <a:rPr lang="en-US" altLang="zh-CN" i="1">
                          <a:latin typeface="Cambria Math" panose="02040503050406030204" pitchFamily="18" charset="0"/>
                        </a:rPr>
                        <m:t>=</m:t>
                      </m:r>
                      <m:nary>
                        <m:naryPr>
                          <m:chr m:val="∑"/>
                          <m:ctrlPr>
                            <a:rPr lang="en-US" altLang="zh-CN" i="1">
                              <a:latin typeface="Cambria Math" panose="02040503050406030204" pitchFamily="18" charset="0"/>
                            </a:rPr>
                          </m:ctrlPr>
                        </m:naryPr>
                        <m:sub>
                          <m:r>
                            <m:rPr>
                              <m:brk m:alnAt="23"/>
                            </m:rPr>
                            <a:rPr lang="en-US" altLang="zh-CN" i="1">
                              <a:latin typeface="Cambria Math" panose="02040503050406030204" pitchFamily="18" charset="0"/>
                            </a:rPr>
                            <m:t>𝑖</m:t>
                          </m:r>
                          <m:r>
                            <a:rPr lang="en-US" altLang="zh-CN" i="1">
                              <a:latin typeface="Cambria Math" panose="02040503050406030204" pitchFamily="18" charset="0"/>
                            </a:rPr>
                            <m:t>=1</m:t>
                          </m:r>
                        </m:sub>
                        <m:sup>
                          <m:r>
                            <a:rPr lang="en-US" altLang="zh-CN" i="1">
                              <a:latin typeface="Cambria Math" panose="02040503050406030204" pitchFamily="18" charset="0"/>
                            </a:rPr>
                            <m:t>𝑝</m:t>
                          </m:r>
                        </m:sup>
                        <m:e>
                          <m:sSub>
                            <m:sSubPr>
                              <m:ctrlPr>
                                <a:rPr lang="en-US" altLang="zh-CN" i="1">
                                  <a:latin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𝜙</m:t>
                              </m:r>
                            </m:e>
                            <m:sub>
                              <m:r>
                                <a:rPr lang="en-US" altLang="zh-CN" i="1">
                                  <a:latin typeface="Cambria Math" panose="02040503050406030204" pitchFamily="18" charset="0"/>
                                  <a:ea typeface="Cambria Math" panose="02040503050406030204" pitchFamily="18" charset="0"/>
                                </a:rPr>
                                <m:t>𝑖</m:t>
                              </m:r>
                            </m:sub>
                          </m:sSub>
                          <m:sSub>
                            <m:sSubPr>
                              <m:ctrlPr>
                                <a:rPr lang="en-US" i="1">
                                  <a:latin typeface="Cambria Math" panose="02040503050406030204" pitchFamily="18" charset="0"/>
                                </a:rPr>
                              </m:ctrlPr>
                            </m:sSubPr>
                            <m:e>
                              <m:r>
                                <a:rPr lang="en-US" altLang="zh-CN" i="1">
                                  <a:latin typeface="Cambria Math" panose="02040503050406030204" pitchFamily="18" charset="0"/>
                                </a:rPr>
                                <m:t>𝑋</m:t>
                              </m:r>
                            </m:e>
                            <m:sub>
                              <m:r>
                                <a:rPr lang="en-US" altLang="zh-CN" i="1">
                                  <a:latin typeface="Cambria Math" panose="02040503050406030204" pitchFamily="18" charset="0"/>
                                </a:rPr>
                                <m:t>𝑡</m:t>
                              </m:r>
                              <m:r>
                                <a:rPr lang="en-US" altLang="zh-CN" i="1">
                                  <a:latin typeface="Cambria Math" panose="02040503050406030204" pitchFamily="18" charset="0"/>
                                </a:rPr>
                                <m:t>−</m:t>
                              </m:r>
                              <m:r>
                                <a:rPr lang="en-US" altLang="zh-CN" i="1">
                                  <a:latin typeface="Cambria Math" panose="02040503050406030204" pitchFamily="18" charset="0"/>
                                </a:rPr>
                                <m:t>𝑖</m:t>
                              </m:r>
                            </m:sub>
                          </m:sSub>
                          <m:r>
                            <a:rPr lang="en-US" altLang="zh-CN" i="1">
                              <a:latin typeface="Cambria Math" panose="02040503050406030204" pitchFamily="18" charset="0"/>
                            </a:rPr>
                            <m:t>+</m:t>
                          </m:r>
                        </m:e>
                      </m:nary>
                      <m:sSub>
                        <m:sSubPr>
                          <m:ctrlPr>
                            <a:rPr lang="en-US" altLang="zh-CN" i="1">
                              <a:latin typeface="Cambria Math" panose="02040503050406030204" pitchFamily="18" charset="0"/>
                            </a:rPr>
                          </m:ctrlPr>
                        </m:sSubPr>
                        <m:e>
                          <m:r>
                            <a:rPr lang="en-US" altLang="zh-CN" i="1">
                              <a:latin typeface="Cambria Math" panose="02040503050406030204" pitchFamily="18" charset="0"/>
                            </a:rPr>
                            <m:t>𝑤</m:t>
                          </m:r>
                        </m:e>
                        <m:sub>
                          <m:r>
                            <a:rPr lang="en-US" altLang="zh-CN" i="1">
                              <a:latin typeface="Cambria Math" panose="02040503050406030204" pitchFamily="18" charset="0"/>
                              <a:ea typeface="Cambria Math" panose="02040503050406030204" pitchFamily="18" charset="0"/>
                            </a:rPr>
                            <m:t>𝑡</m:t>
                          </m:r>
                        </m:sub>
                      </m:sSub>
                    </m:oMath>
                  </m:oMathPara>
                </a14:m>
                <a:endParaRPr lang="en-US" dirty="0"/>
              </a:p>
            </p:txBody>
          </p:sp>
        </mc:Choice>
        <mc:Fallback xmlns="">
          <p:sp>
            <p:nvSpPr>
              <p:cNvPr id="10" name="Rectangle 9">
                <a:extLst>
                  <a:ext uri="{FF2B5EF4-FFF2-40B4-BE49-F238E27FC236}">
                    <a16:creationId xmlns:a16="http://schemas.microsoft.com/office/drawing/2014/main" id="{D57018B5-82CF-394D-B82C-11668897E774}"/>
                  </a:ext>
                </a:extLst>
              </p:cNvPr>
              <p:cNvSpPr>
                <a:spLocks noRot="1" noChangeAspect="1" noMove="1" noResize="1" noEditPoints="1" noAdjustHandles="1" noChangeArrowheads="1" noChangeShapeType="1" noTextEdit="1"/>
              </p:cNvSpPr>
              <p:nvPr/>
            </p:nvSpPr>
            <p:spPr>
              <a:xfrm>
                <a:off x="5541897" y="1411526"/>
                <a:ext cx="6020623" cy="848566"/>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35817146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E6F4B-227B-455B-92DE-B6EA905B4D70}"/>
              </a:ext>
            </a:extLst>
          </p:cNvPr>
          <p:cNvSpPr>
            <a:spLocks noGrp="1"/>
          </p:cNvSpPr>
          <p:nvPr>
            <p:ph type="title"/>
          </p:nvPr>
        </p:nvSpPr>
        <p:spPr/>
        <p:txBody>
          <a:bodyPr>
            <a:normAutofit/>
          </a:bodyPr>
          <a:lstStyle/>
          <a:p>
            <a:r>
              <a:rPr lang="en-US" altLang="zh-CN" dirty="0"/>
              <a:t>Visualization</a:t>
            </a:r>
            <a:r>
              <a:rPr lang="zh-CN" altLang="en-US" dirty="0"/>
              <a:t> </a:t>
            </a:r>
            <a:r>
              <a:rPr lang="en-US" altLang="zh-CN" dirty="0"/>
              <a:t>of</a:t>
            </a:r>
            <a:r>
              <a:rPr lang="zh-CN" altLang="en-US" dirty="0"/>
              <a:t> </a:t>
            </a:r>
            <a:r>
              <a:rPr lang="en-US" altLang="zh-CN" dirty="0"/>
              <a:t>Results</a:t>
            </a:r>
            <a:endParaRPr lang="en-US" dirty="0"/>
          </a:p>
        </p:txBody>
      </p:sp>
      <p:sp>
        <p:nvSpPr>
          <p:cNvPr id="3" name="Content Placeholder 2">
            <a:extLst>
              <a:ext uri="{FF2B5EF4-FFF2-40B4-BE49-F238E27FC236}">
                <a16:creationId xmlns:a16="http://schemas.microsoft.com/office/drawing/2014/main" id="{7BBB18D5-5A50-4A06-8733-D7B432A962EF}"/>
              </a:ext>
            </a:extLst>
          </p:cNvPr>
          <p:cNvSpPr>
            <a:spLocks noGrp="1"/>
          </p:cNvSpPr>
          <p:nvPr>
            <p:ph idx="1"/>
          </p:nvPr>
        </p:nvSpPr>
        <p:spPr/>
        <p:txBody>
          <a:bodyPr/>
          <a:lstStyle/>
          <a:p>
            <a:r>
              <a:rPr lang="en-US" altLang="zh-CN" dirty="0"/>
              <a:t>SIR</a:t>
            </a:r>
            <a:r>
              <a:rPr lang="zh-CN" altLang="en-US" dirty="0"/>
              <a:t> </a:t>
            </a:r>
            <a:r>
              <a:rPr lang="en-US" altLang="zh-CN" dirty="0"/>
              <a:t>model</a:t>
            </a:r>
            <a:r>
              <a:rPr lang="en-US" altLang="zh-CN" baseline="30000" dirty="0"/>
              <a:t>[1]</a:t>
            </a:r>
            <a:endParaRPr lang="en-US" baseline="30000" dirty="0"/>
          </a:p>
        </p:txBody>
      </p:sp>
      <p:sp>
        <p:nvSpPr>
          <p:cNvPr id="4" name="Slide Number Placeholder 3">
            <a:extLst>
              <a:ext uri="{FF2B5EF4-FFF2-40B4-BE49-F238E27FC236}">
                <a16:creationId xmlns:a16="http://schemas.microsoft.com/office/drawing/2014/main" id="{C1432EE9-6E67-4BA1-8AC2-9861D95130A8}"/>
              </a:ext>
            </a:extLst>
          </p:cNvPr>
          <p:cNvSpPr>
            <a:spLocks noGrp="1"/>
          </p:cNvSpPr>
          <p:nvPr>
            <p:ph type="sldNum" sz="quarter" idx="12"/>
          </p:nvPr>
        </p:nvSpPr>
        <p:spPr/>
        <p:txBody>
          <a:bodyPr/>
          <a:lstStyle/>
          <a:p>
            <a:fld id="{F9913601-2E22-4589-A394-4D3650FFD697}" type="slidenum">
              <a:rPr lang="en-US" smtClean="0">
                <a:solidFill>
                  <a:prstClr val="black"/>
                </a:solidFill>
              </a:rPr>
              <a:pPr/>
              <a:t>63</a:t>
            </a:fld>
            <a:endParaRPr lang="en-US" dirty="0">
              <a:solidFill>
                <a:prstClr val="black"/>
              </a:solidFill>
            </a:endParaRPr>
          </a:p>
        </p:txBody>
      </p:sp>
      <p:sp>
        <p:nvSpPr>
          <p:cNvPr id="7" name="TextBox 6">
            <a:extLst>
              <a:ext uri="{FF2B5EF4-FFF2-40B4-BE49-F238E27FC236}">
                <a16:creationId xmlns:a16="http://schemas.microsoft.com/office/drawing/2014/main" id="{FB3D47C9-D41A-3B4C-8BA9-41EB02CB22A0}"/>
              </a:ext>
            </a:extLst>
          </p:cNvPr>
          <p:cNvSpPr txBox="1"/>
          <p:nvPr/>
        </p:nvSpPr>
        <p:spPr>
          <a:xfrm>
            <a:off x="693024" y="6393418"/>
            <a:ext cx="5402975" cy="646331"/>
          </a:xfrm>
          <a:prstGeom prst="rect">
            <a:avLst/>
          </a:prstGeom>
          <a:noFill/>
        </p:spPr>
        <p:txBody>
          <a:bodyPr wrap="square" rtlCol="0">
            <a:spAutoFit/>
          </a:bodyPr>
          <a:lstStyle/>
          <a:p>
            <a:r>
              <a:rPr lang="en-US" altLang="zh-CN" dirty="0"/>
              <a:t>[1]</a:t>
            </a:r>
            <a:r>
              <a:rPr lang="zh-CN" altLang="en-US" dirty="0"/>
              <a:t> </a:t>
            </a:r>
            <a:r>
              <a:rPr lang="en-US" dirty="0"/>
              <a:t>https://</a:t>
            </a:r>
            <a:r>
              <a:rPr lang="en-US" dirty="0" err="1"/>
              <a:t>github.com</a:t>
            </a:r>
            <a:r>
              <a:rPr lang="en-US" dirty="0"/>
              <a:t>/rosie068/CS145_S21_project</a:t>
            </a:r>
          </a:p>
          <a:p>
            <a:endParaRPr lang="en-US" dirty="0"/>
          </a:p>
        </p:txBody>
      </p:sp>
      <p:pic>
        <p:nvPicPr>
          <p:cNvPr id="6" name="Picture 5">
            <a:extLst>
              <a:ext uri="{FF2B5EF4-FFF2-40B4-BE49-F238E27FC236}">
                <a16:creationId xmlns:a16="http://schemas.microsoft.com/office/drawing/2014/main" id="{7C53AA55-EBA2-4E43-8ADD-4FEDAE82F442}"/>
              </a:ext>
            </a:extLst>
          </p:cNvPr>
          <p:cNvPicPr>
            <a:picLocks noChangeAspect="1"/>
          </p:cNvPicPr>
          <p:nvPr/>
        </p:nvPicPr>
        <p:blipFill>
          <a:blip r:embed="rId3"/>
          <a:stretch>
            <a:fillRect/>
          </a:stretch>
        </p:blipFill>
        <p:spPr>
          <a:xfrm>
            <a:off x="658627" y="1973613"/>
            <a:ext cx="5559029" cy="2696656"/>
          </a:xfrm>
          <a:prstGeom prst="rect">
            <a:avLst/>
          </a:prstGeom>
        </p:spPr>
      </p:pic>
      <p:sp>
        <p:nvSpPr>
          <p:cNvPr id="11" name="TextBox 10">
            <a:extLst>
              <a:ext uri="{FF2B5EF4-FFF2-40B4-BE49-F238E27FC236}">
                <a16:creationId xmlns:a16="http://schemas.microsoft.com/office/drawing/2014/main" id="{12562875-D073-0E4F-83CD-EE325FA3CF02}"/>
              </a:ext>
            </a:extLst>
          </p:cNvPr>
          <p:cNvSpPr txBox="1"/>
          <p:nvPr/>
        </p:nvSpPr>
        <p:spPr>
          <a:xfrm>
            <a:off x="2514600" y="5159440"/>
            <a:ext cx="2260747" cy="369332"/>
          </a:xfrm>
          <a:prstGeom prst="rect">
            <a:avLst/>
          </a:prstGeom>
          <a:noFill/>
        </p:spPr>
        <p:txBody>
          <a:bodyPr wrap="none" rtlCol="0">
            <a:spAutoFit/>
          </a:bodyPr>
          <a:lstStyle/>
          <a:p>
            <a:r>
              <a:rPr lang="en-US" altLang="zh-CN" dirty="0"/>
              <a:t>Cases</a:t>
            </a:r>
            <a:r>
              <a:rPr lang="zh-CN" altLang="en-US" dirty="0"/>
              <a:t> </a:t>
            </a:r>
            <a:r>
              <a:rPr lang="en-US" altLang="zh-CN" dirty="0"/>
              <a:t>Prediction</a:t>
            </a:r>
            <a:r>
              <a:rPr lang="zh-CN" altLang="en-US" dirty="0"/>
              <a:t> </a:t>
            </a:r>
            <a:r>
              <a:rPr lang="en-US" altLang="zh-CN" dirty="0"/>
              <a:t>in</a:t>
            </a:r>
            <a:r>
              <a:rPr lang="zh-CN" altLang="en-US" dirty="0"/>
              <a:t> </a:t>
            </a:r>
            <a:r>
              <a:rPr lang="en-US" altLang="zh-CN" dirty="0"/>
              <a:t>CA</a:t>
            </a:r>
            <a:endParaRPr lang="en-US" dirty="0"/>
          </a:p>
        </p:txBody>
      </p:sp>
      <p:pic>
        <p:nvPicPr>
          <p:cNvPr id="5" name="Picture 4">
            <a:extLst>
              <a:ext uri="{FF2B5EF4-FFF2-40B4-BE49-F238E27FC236}">
                <a16:creationId xmlns:a16="http://schemas.microsoft.com/office/drawing/2014/main" id="{BDABB6EE-AFA5-8D42-99E4-72CB8CB980E9}"/>
              </a:ext>
            </a:extLst>
          </p:cNvPr>
          <p:cNvPicPr>
            <a:picLocks noChangeAspect="1"/>
          </p:cNvPicPr>
          <p:nvPr/>
        </p:nvPicPr>
        <p:blipFill>
          <a:blip r:embed="rId4"/>
          <a:stretch>
            <a:fillRect/>
          </a:stretch>
        </p:blipFill>
        <p:spPr>
          <a:xfrm>
            <a:off x="6193272" y="1921797"/>
            <a:ext cx="5804230" cy="2696656"/>
          </a:xfrm>
          <a:prstGeom prst="rect">
            <a:avLst/>
          </a:prstGeom>
        </p:spPr>
      </p:pic>
      <p:sp>
        <p:nvSpPr>
          <p:cNvPr id="9" name="TextBox 8">
            <a:extLst>
              <a:ext uri="{FF2B5EF4-FFF2-40B4-BE49-F238E27FC236}">
                <a16:creationId xmlns:a16="http://schemas.microsoft.com/office/drawing/2014/main" id="{4FDBE069-E656-FB46-A19A-AF86936AE2E6}"/>
              </a:ext>
            </a:extLst>
          </p:cNvPr>
          <p:cNvSpPr txBox="1"/>
          <p:nvPr/>
        </p:nvSpPr>
        <p:spPr>
          <a:xfrm>
            <a:off x="6680347" y="5159440"/>
            <a:ext cx="4377502" cy="646331"/>
          </a:xfrm>
          <a:prstGeom prst="rect">
            <a:avLst/>
          </a:prstGeom>
          <a:noFill/>
        </p:spPr>
        <p:txBody>
          <a:bodyPr wrap="square" rtlCol="0">
            <a:spAutoFit/>
          </a:bodyPr>
          <a:lstStyle/>
          <a:p>
            <a:r>
              <a:rPr lang="en-US" altLang="zh-CN" dirty="0"/>
              <a:t>Deaths</a:t>
            </a:r>
            <a:r>
              <a:rPr lang="zh-CN" altLang="en-US" dirty="0"/>
              <a:t> </a:t>
            </a:r>
            <a:r>
              <a:rPr lang="en-US" altLang="zh-CN" dirty="0"/>
              <a:t>Prediction</a:t>
            </a:r>
            <a:r>
              <a:rPr lang="zh-CN" altLang="en-US" dirty="0"/>
              <a:t> </a:t>
            </a:r>
            <a:r>
              <a:rPr lang="en-US" altLang="zh-CN" dirty="0"/>
              <a:t>in</a:t>
            </a:r>
            <a:r>
              <a:rPr lang="zh-CN" altLang="en-US" dirty="0"/>
              <a:t> </a:t>
            </a:r>
            <a:r>
              <a:rPr lang="en-US" altLang="zh-CN" dirty="0"/>
              <a:t>CA,</a:t>
            </a:r>
            <a:r>
              <a:rPr lang="zh-CN" altLang="en-US" dirty="0"/>
              <a:t> </a:t>
            </a:r>
            <a:r>
              <a:rPr lang="en-US" altLang="zh-CN" dirty="0"/>
              <a:t>by</a:t>
            </a:r>
            <a:r>
              <a:rPr lang="zh-CN" altLang="en-US" dirty="0"/>
              <a:t> </a:t>
            </a:r>
            <a:r>
              <a:rPr lang="en-US" altLang="zh-CN" dirty="0"/>
              <a:t>fitting</a:t>
            </a:r>
            <a:r>
              <a:rPr lang="zh-CN" altLang="en-US" dirty="0"/>
              <a:t> </a:t>
            </a:r>
            <a:r>
              <a:rPr lang="en-US" altLang="zh-CN" dirty="0"/>
              <a:t>a</a:t>
            </a:r>
            <a:r>
              <a:rPr lang="zh-CN" altLang="en-US" dirty="0"/>
              <a:t> </a:t>
            </a:r>
            <a:r>
              <a:rPr lang="en-US" altLang="zh-CN" dirty="0"/>
              <a:t>function</a:t>
            </a:r>
            <a:r>
              <a:rPr lang="zh-CN" altLang="en-US" dirty="0"/>
              <a:t> </a:t>
            </a:r>
            <a:r>
              <a:rPr lang="en-US" altLang="zh-CN" dirty="0"/>
              <a:t>to</a:t>
            </a:r>
            <a:r>
              <a:rPr lang="zh-CN" altLang="en-US" dirty="0"/>
              <a:t> </a:t>
            </a:r>
            <a:r>
              <a:rPr lang="en-US" altLang="zh-CN" dirty="0"/>
              <a:t>produce</a:t>
            </a:r>
            <a:r>
              <a:rPr lang="zh-CN" altLang="en-US" dirty="0"/>
              <a:t> </a:t>
            </a:r>
            <a:r>
              <a:rPr lang="en-US" altLang="zh-CN" dirty="0"/>
              <a:t>fatality</a:t>
            </a:r>
            <a:r>
              <a:rPr lang="zh-CN" altLang="en-US" dirty="0"/>
              <a:t> </a:t>
            </a:r>
            <a:r>
              <a:rPr lang="en-US" altLang="zh-CN" dirty="0"/>
              <a:t>rate</a:t>
            </a:r>
            <a:endParaRPr lang="en-US" dirty="0"/>
          </a:p>
        </p:txBody>
      </p:sp>
    </p:spTree>
    <p:extLst>
      <p:ext uri="{BB962C8B-B14F-4D97-AF65-F5344CB8AC3E}">
        <p14:creationId xmlns:p14="http://schemas.microsoft.com/office/powerpoint/2010/main" val="88464206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E6F4B-227B-455B-92DE-B6EA905B4D70}"/>
              </a:ext>
            </a:extLst>
          </p:cNvPr>
          <p:cNvSpPr>
            <a:spLocks noGrp="1"/>
          </p:cNvSpPr>
          <p:nvPr>
            <p:ph type="title"/>
          </p:nvPr>
        </p:nvSpPr>
        <p:spPr/>
        <p:txBody>
          <a:bodyPr/>
          <a:lstStyle/>
          <a:p>
            <a:r>
              <a:rPr lang="en-US" dirty="0"/>
              <a:t>Roadmap</a:t>
            </a:r>
          </a:p>
        </p:txBody>
      </p:sp>
      <p:sp>
        <p:nvSpPr>
          <p:cNvPr id="3" name="Content Placeholder 2">
            <a:extLst>
              <a:ext uri="{FF2B5EF4-FFF2-40B4-BE49-F238E27FC236}">
                <a16:creationId xmlns:a16="http://schemas.microsoft.com/office/drawing/2014/main" id="{7BBB18D5-5A50-4A06-8733-D7B432A962EF}"/>
              </a:ext>
            </a:extLst>
          </p:cNvPr>
          <p:cNvSpPr>
            <a:spLocks noGrp="1"/>
          </p:cNvSpPr>
          <p:nvPr>
            <p:ph idx="1"/>
          </p:nvPr>
        </p:nvSpPr>
        <p:spPr/>
        <p:txBody>
          <a:bodyPr>
            <a:normAutofit fontScale="92500" lnSpcReduction="20000"/>
          </a:bodyPr>
          <a:lstStyle/>
          <a:p>
            <a:r>
              <a:rPr lang="en-US" dirty="0"/>
              <a:t>Epidemics Modeling</a:t>
            </a:r>
          </a:p>
          <a:p>
            <a:pPr lvl="1"/>
            <a:r>
              <a:rPr lang="en-US" dirty="0"/>
              <a:t>Introduction: COVID-19 Case Prediction</a:t>
            </a:r>
          </a:p>
          <a:p>
            <a:pPr lvl="1"/>
            <a:r>
              <a:rPr lang="en-US" dirty="0"/>
              <a:t>Time Series Prediction: Problem Definition</a:t>
            </a:r>
          </a:p>
          <a:p>
            <a:pPr lvl="1"/>
            <a:r>
              <a:rPr lang="en-US" dirty="0"/>
              <a:t>Data Acquirement and Visualization</a:t>
            </a:r>
          </a:p>
          <a:p>
            <a:pPr lvl="1"/>
            <a:r>
              <a:rPr lang="en-US" dirty="0"/>
              <a:t>Model Description</a:t>
            </a:r>
          </a:p>
          <a:p>
            <a:pPr lvl="2"/>
            <a:r>
              <a:rPr lang="en-US" dirty="0"/>
              <a:t>Auto-Regressive Modeling</a:t>
            </a:r>
          </a:p>
          <a:p>
            <a:pPr lvl="2"/>
            <a:r>
              <a:rPr lang="en-US" dirty="0"/>
              <a:t>SIR for epidemic Modeling</a:t>
            </a:r>
          </a:p>
          <a:p>
            <a:pPr lvl="1"/>
            <a:r>
              <a:rPr lang="en-US" altLang="zh-CN" dirty="0"/>
              <a:t>Visualization</a:t>
            </a:r>
            <a:r>
              <a:rPr lang="zh-CN" altLang="en-US" dirty="0"/>
              <a:t> </a:t>
            </a:r>
            <a:r>
              <a:rPr lang="en-US" altLang="zh-CN" dirty="0"/>
              <a:t>of</a:t>
            </a:r>
            <a:r>
              <a:rPr lang="zh-CN" altLang="en-US" dirty="0"/>
              <a:t> </a:t>
            </a:r>
            <a:r>
              <a:rPr lang="en-US" altLang="zh-CN" dirty="0"/>
              <a:t>Results</a:t>
            </a:r>
          </a:p>
          <a:p>
            <a:r>
              <a:rPr lang="en-US" dirty="0"/>
              <a:t>Financial Market Modeling</a:t>
            </a:r>
          </a:p>
          <a:p>
            <a:pPr lvl="1"/>
            <a:r>
              <a:rPr lang="en-US" dirty="0"/>
              <a:t>Financial Time Series</a:t>
            </a:r>
          </a:p>
          <a:p>
            <a:pPr lvl="1"/>
            <a:r>
              <a:rPr lang="en-US" dirty="0"/>
              <a:t>Mechanism-driven vs. Data-Driven methods </a:t>
            </a:r>
          </a:p>
          <a:p>
            <a:pPr lvl="1"/>
            <a:r>
              <a:rPr lang="en-US" dirty="0"/>
              <a:t>Laws of Physics vs. Machine Learning</a:t>
            </a:r>
          </a:p>
          <a:p>
            <a:pPr lvl="1"/>
            <a:r>
              <a:rPr lang="en-US" dirty="0"/>
              <a:t>The Financial Epidemics and Market Contagion </a:t>
            </a:r>
          </a:p>
        </p:txBody>
      </p:sp>
      <p:sp>
        <p:nvSpPr>
          <p:cNvPr id="4" name="Slide Number Placeholder 3">
            <a:extLst>
              <a:ext uri="{FF2B5EF4-FFF2-40B4-BE49-F238E27FC236}">
                <a16:creationId xmlns:a16="http://schemas.microsoft.com/office/drawing/2014/main" id="{C1432EE9-6E67-4BA1-8AC2-9861D95130A8}"/>
              </a:ext>
            </a:extLst>
          </p:cNvPr>
          <p:cNvSpPr>
            <a:spLocks noGrp="1"/>
          </p:cNvSpPr>
          <p:nvPr>
            <p:ph type="sldNum" sz="quarter" idx="12"/>
          </p:nvPr>
        </p:nvSpPr>
        <p:spPr/>
        <p:txBody>
          <a:bodyPr/>
          <a:lstStyle/>
          <a:p>
            <a:fld id="{F9913601-2E22-4589-A394-4D3650FFD697}" type="slidenum">
              <a:rPr lang="en-US" smtClean="0">
                <a:solidFill>
                  <a:prstClr val="black"/>
                </a:solidFill>
              </a:rPr>
              <a:pPr/>
              <a:t>64</a:t>
            </a:fld>
            <a:endParaRPr lang="en-US" dirty="0">
              <a:solidFill>
                <a:prstClr val="black"/>
              </a:solidFill>
            </a:endParaRPr>
          </a:p>
        </p:txBody>
      </p:sp>
    </p:spTree>
    <p:extLst>
      <p:ext uri="{BB962C8B-B14F-4D97-AF65-F5344CB8AC3E}">
        <p14:creationId xmlns:p14="http://schemas.microsoft.com/office/powerpoint/2010/main" val="128579549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A22E90-C884-C4E2-91E9-B6123CBFFB92}"/>
              </a:ext>
            </a:extLst>
          </p:cNvPr>
          <p:cNvSpPr>
            <a:spLocks noGrp="1"/>
          </p:cNvSpPr>
          <p:nvPr>
            <p:ph type="title"/>
          </p:nvPr>
        </p:nvSpPr>
        <p:spPr/>
        <p:txBody>
          <a:bodyPr/>
          <a:lstStyle/>
          <a:p>
            <a:r>
              <a:rPr lang="en-US" dirty="0"/>
              <a:t>Time Series Modeling in Financial Market </a:t>
            </a:r>
          </a:p>
        </p:txBody>
      </p:sp>
      <p:sp>
        <p:nvSpPr>
          <p:cNvPr id="3" name="Content Placeholder 2">
            <a:extLst>
              <a:ext uri="{FF2B5EF4-FFF2-40B4-BE49-F238E27FC236}">
                <a16:creationId xmlns:a16="http://schemas.microsoft.com/office/drawing/2014/main" id="{1D46DBD1-B549-ED74-2A18-576E9810D3AC}"/>
              </a:ext>
            </a:extLst>
          </p:cNvPr>
          <p:cNvSpPr>
            <a:spLocks noGrp="1"/>
          </p:cNvSpPr>
          <p:nvPr>
            <p:ph idx="1"/>
          </p:nvPr>
        </p:nvSpPr>
        <p:spPr/>
        <p:txBody>
          <a:bodyPr>
            <a:normAutofit/>
          </a:bodyPr>
          <a:lstStyle/>
          <a:p>
            <a:r>
              <a:rPr lang="en-US" dirty="0"/>
              <a:t>The Financial Market provides lots of time series:</a:t>
            </a:r>
          </a:p>
          <a:p>
            <a:pPr lvl="1"/>
            <a:r>
              <a:rPr lang="en-US" dirty="0"/>
              <a:t>Commodity Price </a:t>
            </a:r>
          </a:p>
          <a:p>
            <a:pPr lvl="1"/>
            <a:r>
              <a:rPr lang="en-US" dirty="0"/>
              <a:t>Interest Rates, Mortgage Rates, etc. </a:t>
            </a:r>
          </a:p>
          <a:p>
            <a:pPr lvl="1"/>
            <a:r>
              <a:rPr lang="en-US" dirty="0"/>
              <a:t>Bond Price </a:t>
            </a:r>
          </a:p>
          <a:p>
            <a:pPr lvl="1"/>
            <a:r>
              <a:rPr lang="en-US" dirty="0"/>
              <a:t>Stock Price </a:t>
            </a:r>
          </a:p>
          <a:p>
            <a:pPr lvl="1"/>
            <a:r>
              <a:rPr lang="en-US" dirty="0"/>
              <a:t>Price of Derivatives (Futures, Options, etc.) </a:t>
            </a:r>
          </a:p>
          <a:p>
            <a:pPr marL="0" indent="0">
              <a:buNone/>
            </a:pPr>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BCE1EC68-65F3-0ACC-751E-95B64E76C5D2}"/>
              </a:ext>
            </a:extLst>
          </p:cNvPr>
          <p:cNvSpPr>
            <a:spLocks noGrp="1"/>
          </p:cNvSpPr>
          <p:nvPr>
            <p:ph type="sldNum" sz="quarter" idx="12"/>
          </p:nvPr>
        </p:nvSpPr>
        <p:spPr/>
        <p:txBody>
          <a:bodyPr/>
          <a:lstStyle/>
          <a:p>
            <a:fld id="{F9913601-2E22-4589-A394-4D3650FFD697}" type="slidenum">
              <a:rPr lang="en-US" smtClean="0">
                <a:solidFill>
                  <a:prstClr val="black"/>
                </a:solidFill>
              </a:rPr>
              <a:pPr/>
              <a:t>65</a:t>
            </a:fld>
            <a:endParaRPr lang="en-US" dirty="0">
              <a:solidFill>
                <a:prstClr val="black"/>
              </a:solidFill>
            </a:endParaRPr>
          </a:p>
        </p:txBody>
      </p:sp>
    </p:spTree>
    <p:extLst>
      <p:ext uri="{BB962C8B-B14F-4D97-AF65-F5344CB8AC3E}">
        <p14:creationId xmlns:p14="http://schemas.microsoft.com/office/powerpoint/2010/main" val="331898005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49A7B5-CB26-A7DF-E528-1EB07FD1E07B}"/>
              </a:ext>
            </a:extLst>
          </p:cNvPr>
          <p:cNvSpPr>
            <a:spLocks noGrp="1"/>
          </p:cNvSpPr>
          <p:nvPr>
            <p:ph type="title"/>
          </p:nvPr>
        </p:nvSpPr>
        <p:spPr/>
        <p:txBody>
          <a:bodyPr/>
          <a:lstStyle/>
          <a:p>
            <a:r>
              <a:rPr lang="en-US" dirty="0"/>
              <a:t>Moreover, Big Data</a:t>
            </a:r>
          </a:p>
        </p:txBody>
      </p:sp>
      <p:pic>
        <p:nvPicPr>
          <p:cNvPr id="6" name="Content Placeholder 5" descr="A blue and red logo&#10;&#10;Description automatically generated">
            <a:extLst>
              <a:ext uri="{FF2B5EF4-FFF2-40B4-BE49-F238E27FC236}">
                <a16:creationId xmlns:a16="http://schemas.microsoft.com/office/drawing/2014/main" id="{16C6B912-879C-F14E-C29C-DAD9C64B104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654810" y="1345449"/>
            <a:ext cx="4286250" cy="4286250"/>
          </a:xfrm>
        </p:spPr>
      </p:pic>
      <p:sp>
        <p:nvSpPr>
          <p:cNvPr id="4" name="Slide Number Placeholder 3">
            <a:extLst>
              <a:ext uri="{FF2B5EF4-FFF2-40B4-BE49-F238E27FC236}">
                <a16:creationId xmlns:a16="http://schemas.microsoft.com/office/drawing/2014/main" id="{56D0C61A-ADA7-B662-CFA1-AE478007BBBF}"/>
              </a:ext>
            </a:extLst>
          </p:cNvPr>
          <p:cNvSpPr>
            <a:spLocks noGrp="1"/>
          </p:cNvSpPr>
          <p:nvPr>
            <p:ph type="sldNum" sz="quarter" idx="12"/>
          </p:nvPr>
        </p:nvSpPr>
        <p:spPr/>
        <p:txBody>
          <a:bodyPr/>
          <a:lstStyle/>
          <a:p>
            <a:fld id="{F9913601-2E22-4589-A394-4D3650FFD697}" type="slidenum">
              <a:rPr lang="en-US" smtClean="0">
                <a:solidFill>
                  <a:prstClr val="black"/>
                </a:solidFill>
              </a:rPr>
              <a:pPr/>
              <a:t>66</a:t>
            </a:fld>
            <a:endParaRPr lang="en-US" dirty="0">
              <a:solidFill>
                <a:prstClr val="black"/>
              </a:solidFill>
            </a:endParaRPr>
          </a:p>
        </p:txBody>
      </p:sp>
      <p:sp>
        <p:nvSpPr>
          <p:cNvPr id="7" name="TextBox 6">
            <a:extLst>
              <a:ext uri="{FF2B5EF4-FFF2-40B4-BE49-F238E27FC236}">
                <a16:creationId xmlns:a16="http://schemas.microsoft.com/office/drawing/2014/main" id="{77DFB0E4-3F91-DC2A-F814-82528FC16BE8}"/>
              </a:ext>
            </a:extLst>
          </p:cNvPr>
          <p:cNvSpPr txBox="1"/>
          <p:nvPr/>
        </p:nvSpPr>
        <p:spPr>
          <a:xfrm>
            <a:off x="1163782" y="2338647"/>
            <a:ext cx="5430982" cy="3477875"/>
          </a:xfrm>
          <a:prstGeom prst="rect">
            <a:avLst/>
          </a:prstGeom>
          <a:noFill/>
        </p:spPr>
        <p:txBody>
          <a:bodyPr wrap="square" rtlCol="0">
            <a:spAutoFit/>
          </a:bodyPr>
          <a:lstStyle/>
          <a:p>
            <a:r>
              <a:rPr lang="en-US" sz="2000" b="0" i="0" dirty="0">
                <a:solidFill>
                  <a:srgbClr val="212529"/>
                </a:solidFill>
                <a:effectLst/>
                <a:latin typeface="Helvetica Neue"/>
              </a:rPr>
              <a:t>WRDS democratizes data access so that all disciplines, Accounting, Banking, Economics, ESG, Finance, Healthcare, Insurance, Marketing, and Statistics, can easily search for concepts across the data repository. Partnering with global vendors, </a:t>
            </a:r>
            <a:r>
              <a:rPr lang="en-US" sz="2000" b="1" i="0" dirty="0">
                <a:solidFill>
                  <a:srgbClr val="212529"/>
                </a:solidFill>
                <a:effectLst/>
                <a:latin typeface="Helvetica Neue"/>
              </a:rPr>
              <a:t>WRDS hosts 350+TB of data </a:t>
            </a:r>
            <a:r>
              <a:rPr lang="en-US" sz="2000" b="0" i="0" dirty="0">
                <a:solidFill>
                  <a:srgbClr val="212529"/>
                </a:solidFill>
                <a:effectLst/>
                <a:latin typeface="Helvetica Neue"/>
              </a:rPr>
              <a:t>— the broadest collection of data on the most robust computing infrastructure to give users the power to analyze complex information at speeds of up to 400MB per second.</a:t>
            </a:r>
            <a:endParaRPr lang="en-US" sz="2000" dirty="0"/>
          </a:p>
        </p:txBody>
      </p:sp>
    </p:spTree>
    <p:extLst>
      <p:ext uri="{BB962C8B-B14F-4D97-AF65-F5344CB8AC3E}">
        <p14:creationId xmlns:p14="http://schemas.microsoft.com/office/powerpoint/2010/main" val="181960264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784DC7-FCEA-BD82-D3FB-225F4BB61B46}"/>
              </a:ext>
            </a:extLst>
          </p:cNvPr>
          <p:cNvSpPr>
            <a:spLocks noGrp="1"/>
          </p:cNvSpPr>
          <p:nvPr>
            <p:ph type="title"/>
          </p:nvPr>
        </p:nvSpPr>
        <p:spPr/>
        <p:txBody>
          <a:bodyPr/>
          <a:lstStyle/>
          <a:p>
            <a:r>
              <a:rPr lang="en-US" dirty="0"/>
              <a:t>Financial Market Modeling Can be Difficult</a:t>
            </a:r>
          </a:p>
        </p:txBody>
      </p:sp>
      <p:sp>
        <p:nvSpPr>
          <p:cNvPr id="3" name="Content Placeholder 2">
            <a:extLst>
              <a:ext uri="{FF2B5EF4-FFF2-40B4-BE49-F238E27FC236}">
                <a16:creationId xmlns:a16="http://schemas.microsoft.com/office/drawing/2014/main" id="{C30A0E99-A994-2A8F-E6CF-66891FA64719}"/>
              </a:ext>
            </a:extLst>
          </p:cNvPr>
          <p:cNvSpPr>
            <a:spLocks noGrp="1"/>
          </p:cNvSpPr>
          <p:nvPr>
            <p:ph idx="1"/>
          </p:nvPr>
        </p:nvSpPr>
        <p:spPr/>
        <p:txBody>
          <a:bodyPr>
            <a:normAutofit/>
          </a:bodyPr>
          <a:lstStyle/>
          <a:p>
            <a:r>
              <a:rPr lang="en-US" dirty="0"/>
              <a:t>Randomness plays a stronger role, compared to the epidemics modeling</a:t>
            </a:r>
          </a:p>
          <a:p>
            <a:pPr lvl="1"/>
            <a:r>
              <a:rPr lang="en-US" dirty="0"/>
              <a:t>Government regulations </a:t>
            </a:r>
          </a:p>
          <a:p>
            <a:pPr lvl="1"/>
            <a:r>
              <a:rPr lang="en-US" dirty="0"/>
              <a:t>The Human factor (over-reaction, avoidance of pain, even trolling…)</a:t>
            </a:r>
          </a:p>
          <a:p>
            <a:pPr lvl="1"/>
            <a:r>
              <a:rPr lang="en-US" dirty="0"/>
              <a:t>Events with Small Probabilities but Great Impacts (i.e., the Black Swans) (think about how events like COVID-19 affect the market, and you cannot predict COVID-19 happening)</a:t>
            </a:r>
          </a:p>
          <a:p>
            <a:pPr lvl="1"/>
            <a:r>
              <a:rPr lang="en-US" dirty="0"/>
              <a:t>Liquidity (Algorithmic Trading at high frequency)</a:t>
            </a:r>
          </a:p>
        </p:txBody>
      </p:sp>
      <p:sp>
        <p:nvSpPr>
          <p:cNvPr id="4" name="Slide Number Placeholder 3">
            <a:extLst>
              <a:ext uri="{FF2B5EF4-FFF2-40B4-BE49-F238E27FC236}">
                <a16:creationId xmlns:a16="http://schemas.microsoft.com/office/drawing/2014/main" id="{8EF1F1AD-35E5-8EB9-899E-66C4A859ED6F}"/>
              </a:ext>
            </a:extLst>
          </p:cNvPr>
          <p:cNvSpPr>
            <a:spLocks noGrp="1"/>
          </p:cNvSpPr>
          <p:nvPr>
            <p:ph type="sldNum" sz="quarter" idx="12"/>
          </p:nvPr>
        </p:nvSpPr>
        <p:spPr/>
        <p:txBody>
          <a:bodyPr/>
          <a:lstStyle/>
          <a:p>
            <a:fld id="{F9913601-2E22-4589-A394-4D3650FFD697}" type="slidenum">
              <a:rPr lang="en-US" smtClean="0">
                <a:solidFill>
                  <a:prstClr val="black"/>
                </a:solidFill>
              </a:rPr>
              <a:pPr/>
              <a:t>67</a:t>
            </a:fld>
            <a:endParaRPr lang="en-US" dirty="0">
              <a:solidFill>
                <a:prstClr val="black"/>
              </a:solidFill>
            </a:endParaRPr>
          </a:p>
        </p:txBody>
      </p:sp>
    </p:spTree>
    <p:extLst>
      <p:ext uri="{BB962C8B-B14F-4D97-AF65-F5344CB8AC3E}">
        <p14:creationId xmlns:p14="http://schemas.microsoft.com/office/powerpoint/2010/main" val="4093446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C49E8E-F934-E375-6809-26AD5EF4DC88}"/>
              </a:ext>
            </a:extLst>
          </p:cNvPr>
          <p:cNvSpPr>
            <a:spLocks noGrp="1"/>
          </p:cNvSpPr>
          <p:nvPr>
            <p:ph type="title"/>
          </p:nvPr>
        </p:nvSpPr>
        <p:spPr/>
        <p:txBody>
          <a:bodyPr/>
          <a:lstStyle/>
          <a:p>
            <a:r>
              <a:rPr lang="en-US" dirty="0"/>
              <a:t>Financial Market Modeling Can be Difficult</a:t>
            </a:r>
          </a:p>
        </p:txBody>
      </p:sp>
      <p:sp>
        <p:nvSpPr>
          <p:cNvPr id="3" name="Content Placeholder 2">
            <a:extLst>
              <a:ext uri="{FF2B5EF4-FFF2-40B4-BE49-F238E27FC236}">
                <a16:creationId xmlns:a16="http://schemas.microsoft.com/office/drawing/2014/main" id="{94CCF1B3-FDFB-BFE8-BE84-B2490EF76CAE}"/>
              </a:ext>
            </a:extLst>
          </p:cNvPr>
          <p:cNvSpPr>
            <a:spLocks noGrp="1"/>
          </p:cNvSpPr>
          <p:nvPr>
            <p:ph idx="1"/>
          </p:nvPr>
        </p:nvSpPr>
        <p:spPr/>
        <p:txBody>
          <a:bodyPr/>
          <a:lstStyle/>
          <a:p>
            <a:r>
              <a:rPr lang="en-US" dirty="0"/>
              <a:t>Is the following stationary? </a:t>
            </a:r>
          </a:p>
        </p:txBody>
      </p:sp>
      <p:sp>
        <p:nvSpPr>
          <p:cNvPr id="4" name="Slide Number Placeholder 3">
            <a:extLst>
              <a:ext uri="{FF2B5EF4-FFF2-40B4-BE49-F238E27FC236}">
                <a16:creationId xmlns:a16="http://schemas.microsoft.com/office/drawing/2014/main" id="{64D3142D-DD3B-05E3-D0DD-14FFA8DE19A0}"/>
              </a:ext>
            </a:extLst>
          </p:cNvPr>
          <p:cNvSpPr>
            <a:spLocks noGrp="1"/>
          </p:cNvSpPr>
          <p:nvPr>
            <p:ph type="sldNum" sz="quarter" idx="12"/>
          </p:nvPr>
        </p:nvSpPr>
        <p:spPr/>
        <p:txBody>
          <a:bodyPr/>
          <a:lstStyle/>
          <a:p>
            <a:fld id="{F9913601-2E22-4589-A394-4D3650FFD697}" type="slidenum">
              <a:rPr lang="en-US" smtClean="0">
                <a:solidFill>
                  <a:prstClr val="black"/>
                </a:solidFill>
              </a:rPr>
              <a:pPr/>
              <a:t>68</a:t>
            </a:fld>
            <a:endParaRPr lang="en-US" dirty="0">
              <a:solidFill>
                <a:prstClr val="black"/>
              </a:solidFill>
            </a:endParaRPr>
          </a:p>
        </p:txBody>
      </p:sp>
      <p:pic>
        <p:nvPicPr>
          <p:cNvPr id="6" name="Picture 5" descr="A graph with numbers and graphs&#10;&#10;Description automatically generated">
            <a:extLst>
              <a:ext uri="{FF2B5EF4-FFF2-40B4-BE49-F238E27FC236}">
                <a16:creationId xmlns:a16="http://schemas.microsoft.com/office/drawing/2014/main" id="{AE0AF51C-91EE-1B13-40CD-7A042C782C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16993" y="2031641"/>
            <a:ext cx="7780675" cy="4445359"/>
          </a:xfrm>
          <a:prstGeom prst="rect">
            <a:avLst/>
          </a:prstGeom>
        </p:spPr>
      </p:pic>
    </p:spTree>
    <p:extLst>
      <p:ext uri="{BB962C8B-B14F-4D97-AF65-F5344CB8AC3E}">
        <p14:creationId xmlns:p14="http://schemas.microsoft.com/office/powerpoint/2010/main" val="58535242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C19A6B-C2E0-14A9-CFAB-A1FE1EEBA192}"/>
              </a:ext>
            </a:extLst>
          </p:cNvPr>
          <p:cNvSpPr>
            <a:spLocks noGrp="1"/>
          </p:cNvSpPr>
          <p:nvPr>
            <p:ph type="title"/>
          </p:nvPr>
        </p:nvSpPr>
        <p:spPr/>
        <p:txBody>
          <a:bodyPr/>
          <a:lstStyle/>
          <a:p>
            <a:r>
              <a:rPr lang="en-US" dirty="0"/>
              <a:t>Financial Market Modeling Can be Difficult</a:t>
            </a:r>
          </a:p>
        </p:txBody>
      </p:sp>
      <p:pic>
        <p:nvPicPr>
          <p:cNvPr id="6" name="Content Placeholder 5" descr="A graph of a graph showing the number of the number of cramps&#10;&#10;Description automatically generated">
            <a:extLst>
              <a:ext uri="{FF2B5EF4-FFF2-40B4-BE49-F238E27FC236}">
                <a16:creationId xmlns:a16="http://schemas.microsoft.com/office/drawing/2014/main" id="{155A87C5-6A6E-1254-D3CD-45F7B586C02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32363" y="2056059"/>
            <a:ext cx="6927273" cy="4565925"/>
          </a:xfrm>
        </p:spPr>
      </p:pic>
      <p:sp>
        <p:nvSpPr>
          <p:cNvPr id="4" name="Slide Number Placeholder 3">
            <a:extLst>
              <a:ext uri="{FF2B5EF4-FFF2-40B4-BE49-F238E27FC236}">
                <a16:creationId xmlns:a16="http://schemas.microsoft.com/office/drawing/2014/main" id="{F1AAA3D1-4D55-9140-C000-3B7FA031240A}"/>
              </a:ext>
            </a:extLst>
          </p:cNvPr>
          <p:cNvSpPr>
            <a:spLocks noGrp="1"/>
          </p:cNvSpPr>
          <p:nvPr>
            <p:ph type="sldNum" sz="quarter" idx="12"/>
          </p:nvPr>
        </p:nvSpPr>
        <p:spPr/>
        <p:txBody>
          <a:bodyPr/>
          <a:lstStyle/>
          <a:p>
            <a:fld id="{F9913601-2E22-4589-A394-4D3650FFD697}" type="slidenum">
              <a:rPr lang="en-US" smtClean="0">
                <a:solidFill>
                  <a:prstClr val="black"/>
                </a:solidFill>
              </a:rPr>
              <a:pPr/>
              <a:t>69</a:t>
            </a:fld>
            <a:endParaRPr lang="en-US" dirty="0">
              <a:solidFill>
                <a:prstClr val="black"/>
              </a:solidFill>
            </a:endParaRPr>
          </a:p>
        </p:txBody>
      </p:sp>
      <p:sp>
        <p:nvSpPr>
          <p:cNvPr id="7" name="TextBox 6">
            <a:extLst>
              <a:ext uri="{FF2B5EF4-FFF2-40B4-BE49-F238E27FC236}">
                <a16:creationId xmlns:a16="http://schemas.microsoft.com/office/drawing/2014/main" id="{F14DAAB9-98CD-FF7D-4126-271EA6CAE8D9}"/>
              </a:ext>
            </a:extLst>
          </p:cNvPr>
          <p:cNvSpPr txBox="1"/>
          <p:nvPr/>
        </p:nvSpPr>
        <p:spPr>
          <a:xfrm>
            <a:off x="1008418" y="1359943"/>
            <a:ext cx="6927273" cy="461665"/>
          </a:xfrm>
          <a:prstGeom prst="rect">
            <a:avLst/>
          </a:prstGeom>
          <a:noFill/>
        </p:spPr>
        <p:txBody>
          <a:bodyPr wrap="square" rtlCol="0">
            <a:spAutoFit/>
          </a:bodyPr>
          <a:lstStyle/>
          <a:p>
            <a:r>
              <a:rPr lang="en-US" sz="2400" dirty="0"/>
              <a:t>Does History repeat and does it rhyme? </a:t>
            </a:r>
          </a:p>
        </p:txBody>
      </p:sp>
    </p:spTree>
    <p:extLst>
      <p:ext uri="{BB962C8B-B14F-4D97-AF65-F5344CB8AC3E}">
        <p14:creationId xmlns:p14="http://schemas.microsoft.com/office/powerpoint/2010/main" val="19941646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E6F4B-227B-455B-92DE-B6EA905B4D70}"/>
              </a:ext>
            </a:extLst>
          </p:cNvPr>
          <p:cNvSpPr>
            <a:spLocks noGrp="1"/>
          </p:cNvSpPr>
          <p:nvPr>
            <p:ph type="title"/>
          </p:nvPr>
        </p:nvSpPr>
        <p:spPr/>
        <p:txBody>
          <a:bodyPr/>
          <a:lstStyle/>
          <a:p>
            <a:r>
              <a:rPr lang="en-US" dirty="0"/>
              <a:t>Today’s Roadmap</a:t>
            </a:r>
          </a:p>
        </p:txBody>
      </p:sp>
      <p:sp>
        <p:nvSpPr>
          <p:cNvPr id="3" name="Content Placeholder 2">
            <a:extLst>
              <a:ext uri="{FF2B5EF4-FFF2-40B4-BE49-F238E27FC236}">
                <a16:creationId xmlns:a16="http://schemas.microsoft.com/office/drawing/2014/main" id="{7BBB18D5-5A50-4A06-8733-D7B432A962EF}"/>
              </a:ext>
            </a:extLst>
          </p:cNvPr>
          <p:cNvSpPr>
            <a:spLocks noGrp="1"/>
          </p:cNvSpPr>
          <p:nvPr>
            <p:ph idx="1"/>
          </p:nvPr>
        </p:nvSpPr>
        <p:spPr/>
        <p:txBody>
          <a:bodyPr>
            <a:normAutofit fontScale="85000" lnSpcReduction="20000"/>
          </a:bodyPr>
          <a:lstStyle/>
          <a:p>
            <a:r>
              <a:rPr lang="en-US" dirty="0"/>
              <a:t>Time series data</a:t>
            </a:r>
          </a:p>
          <a:p>
            <a:r>
              <a:rPr lang="en-US" dirty="0"/>
              <a:t>Epidemics Modeling</a:t>
            </a:r>
          </a:p>
          <a:p>
            <a:pPr lvl="1"/>
            <a:r>
              <a:rPr lang="en-US" dirty="0"/>
              <a:t>Introduction: COVID-19 Case Prediction</a:t>
            </a:r>
          </a:p>
          <a:p>
            <a:pPr lvl="1"/>
            <a:r>
              <a:rPr lang="en-US" dirty="0"/>
              <a:t>Time Series Prediction: Problem Definition</a:t>
            </a:r>
          </a:p>
          <a:p>
            <a:pPr lvl="1"/>
            <a:r>
              <a:rPr lang="en-US" dirty="0"/>
              <a:t>Data Acquirement and Visualization</a:t>
            </a:r>
          </a:p>
          <a:p>
            <a:pPr lvl="1"/>
            <a:r>
              <a:rPr lang="en-US" dirty="0"/>
              <a:t>Model Description</a:t>
            </a:r>
          </a:p>
          <a:p>
            <a:pPr lvl="2"/>
            <a:r>
              <a:rPr lang="en-US" dirty="0"/>
              <a:t>Auto-Regressive Modeling</a:t>
            </a:r>
          </a:p>
          <a:p>
            <a:pPr lvl="2"/>
            <a:r>
              <a:rPr lang="en-US" dirty="0"/>
              <a:t>SIR for epidemic Modeling</a:t>
            </a:r>
          </a:p>
          <a:p>
            <a:pPr lvl="1"/>
            <a:r>
              <a:rPr lang="en-US" altLang="zh-CN" dirty="0"/>
              <a:t>Visualization</a:t>
            </a:r>
            <a:r>
              <a:rPr lang="zh-CN" altLang="en-US" dirty="0"/>
              <a:t> </a:t>
            </a:r>
            <a:r>
              <a:rPr lang="en-US" altLang="zh-CN" dirty="0"/>
              <a:t>of</a:t>
            </a:r>
            <a:r>
              <a:rPr lang="zh-CN" altLang="en-US" dirty="0"/>
              <a:t> </a:t>
            </a:r>
            <a:r>
              <a:rPr lang="en-US" altLang="zh-CN" dirty="0"/>
              <a:t>Results</a:t>
            </a:r>
          </a:p>
          <a:p>
            <a:r>
              <a:rPr lang="en-US" dirty="0"/>
              <a:t>Financial Market Modeling</a:t>
            </a:r>
          </a:p>
          <a:p>
            <a:pPr lvl="1"/>
            <a:r>
              <a:rPr lang="en-US" dirty="0"/>
              <a:t>Financial Time Series</a:t>
            </a:r>
          </a:p>
          <a:p>
            <a:pPr lvl="1"/>
            <a:r>
              <a:rPr lang="en-US" dirty="0"/>
              <a:t>Mechanism-driven vs. Data-Driven methods </a:t>
            </a:r>
          </a:p>
          <a:p>
            <a:pPr lvl="1"/>
            <a:r>
              <a:rPr lang="en-US" dirty="0"/>
              <a:t>Laws of Physics vs. Machine Learning</a:t>
            </a:r>
          </a:p>
          <a:p>
            <a:pPr lvl="1"/>
            <a:r>
              <a:rPr lang="en-US" dirty="0"/>
              <a:t>The Financial Epidemics and Market Contagion </a:t>
            </a:r>
          </a:p>
        </p:txBody>
      </p:sp>
      <p:sp>
        <p:nvSpPr>
          <p:cNvPr id="4" name="Slide Number Placeholder 3">
            <a:extLst>
              <a:ext uri="{FF2B5EF4-FFF2-40B4-BE49-F238E27FC236}">
                <a16:creationId xmlns:a16="http://schemas.microsoft.com/office/drawing/2014/main" id="{C1432EE9-6E67-4BA1-8AC2-9861D95130A8}"/>
              </a:ext>
            </a:extLst>
          </p:cNvPr>
          <p:cNvSpPr>
            <a:spLocks noGrp="1"/>
          </p:cNvSpPr>
          <p:nvPr>
            <p:ph type="sldNum" sz="quarter" idx="12"/>
          </p:nvPr>
        </p:nvSpPr>
        <p:spPr/>
        <p:txBody>
          <a:bodyPr/>
          <a:lstStyle/>
          <a:p>
            <a:fld id="{F9913601-2E22-4589-A394-4D3650FFD697}" type="slidenum">
              <a:rPr lang="en-US" smtClean="0">
                <a:solidFill>
                  <a:prstClr val="black"/>
                </a:solidFill>
              </a:rPr>
              <a:pPr/>
              <a:t>7</a:t>
            </a:fld>
            <a:endParaRPr lang="en-US" dirty="0">
              <a:solidFill>
                <a:prstClr val="black"/>
              </a:solidFill>
            </a:endParaRPr>
          </a:p>
        </p:txBody>
      </p:sp>
    </p:spTree>
    <p:extLst>
      <p:ext uri="{BB962C8B-B14F-4D97-AF65-F5344CB8AC3E}">
        <p14:creationId xmlns:p14="http://schemas.microsoft.com/office/powerpoint/2010/main" val="319299714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15A162-7DB7-FD49-3459-7C56B1CA4845}"/>
              </a:ext>
            </a:extLst>
          </p:cNvPr>
          <p:cNvSpPr>
            <a:spLocks noGrp="1"/>
          </p:cNvSpPr>
          <p:nvPr>
            <p:ph type="title"/>
          </p:nvPr>
        </p:nvSpPr>
        <p:spPr/>
        <p:txBody>
          <a:bodyPr/>
          <a:lstStyle/>
          <a:p>
            <a:r>
              <a:rPr lang="en-US" dirty="0"/>
              <a:t>The “Random” Factor</a:t>
            </a:r>
          </a:p>
        </p:txBody>
      </p:sp>
      <p:pic>
        <p:nvPicPr>
          <p:cNvPr id="6" name="Content Placeholder 5" descr="A close-up of a graph&#10;&#10;Description automatically generated">
            <a:extLst>
              <a:ext uri="{FF2B5EF4-FFF2-40B4-BE49-F238E27FC236}">
                <a16:creationId xmlns:a16="http://schemas.microsoft.com/office/drawing/2014/main" id="{384AC0AD-4D60-5E8A-0C4F-B30CEC64868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99822" y="1143000"/>
            <a:ext cx="10192356" cy="5334000"/>
          </a:xfrm>
        </p:spPr>
      </p:pic>
      <p:sp>
        <p:nvSpPr>
          <p:cNvPr id="4" name="Slide Number Placeholder 3">
            <a:extLst>
              <a:ext uri="{FF2B5EF4-FFF2-40B4-BE49-F238E27FC236}">
                <a16:creationId xmlns:a16="http://schemas.microsoft.com/office/drawing/2014/main" id="{F52DDC48-8EDF-6680-86F0-6A479D8AB854}"/>
              </a:ext>
            </a:extLst>
          </p:cNvPr>
          <p:cNvSpPr>
            <a:spLocks noGrp="1"/>
          </p:cNvSpPr>
          <p:nvPr>
            <p:ph type="sldNum" sz="quarter" idx="12"/>
          </p:nvPr>
        </p:nvSpPr>
        <p:spPr/>
        <p:txBody>
          <a:bodyPr/>
          <a:lstStyle/>
          <a:p>
            <a:fld id="{F9913601-2E22-4589-A394-4D3650FFD697}" type="slidenum">
              <a:rPr lang="en-US" smtClean="0">
                <a:solidFill>
                  <a:prstClr val="black"/>
                </a:solidFill>
              </a:rPr>
              <a:pPr/>
              <a:t>70</a:t>
            </a:fld>
            <a:endParaRPr lang="en-US" dirty="0">
              <a:solidFill>
                <a:prstClr val="black"/>
              </a:solidFill>
            </a:endParaRPr>
          </a:p>
        </p:txBody>
      </p:sp>
    </p:spTree>
    <p:extLst>
      <p:ext uri="{BB962C8B-B14F-4D97-AF65-F5344CB8AC3E}">
        <p14:creationId xmlns:p14="http://schemas.microsoft.com/office/powerpoint/2010/main" val="195215680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3E205-7110-9131-25E7-1802B05C0E11}"/>
              </a:ext>
            </a:extLst>
          </p:cNvPr>
          <p:cNvSpPr>
            <a:spLocks noGrp="1"/>
          </p:cNvSpPr>
          <p:nvPr>
            <p:ph type="title"/>
          </p:nvPr>
        </p:nvSpPr>
        <p:spPr/>
        <p:txBody>
          <a:bodyPr/>
          <a:lstStyle/>
          <a:p>
            <a:r>
              <a:rPr lang="en-US" dirty="0"/>
              <a:t>Return to “Regression”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0C11621-1A0A-C80A-2087-000735EB5F84}"/>
                  </a:ext>
                </a:extLst>
              </p:cNvPr>
              <p:cNvSpPr>
                <a:spLocks noGrp="1"/>
              </p:cNvSpPr>
              <p:nvPr>
                <p:ph idx="1"/>
              </p:nvPr>
            </p:nvSpPr>
            <p:spPr/>
            <p:txBody>
              <a:bodyPr/>
              <a:lstStyle/>
              <a:p>
                <a:r>
                  <a:rPr lang="en-US" sz="2800" dirty="0"/>
                  <a:t>Newton’s Law vs. Regression Line</a:t>
                </a:r>
              </a:p>
              <a:p>
                <a:pPr lvl="1"/>
                <a:r>
                  <a:rPr lang="en-US" dirty="0"/>
                  <a:t>Newton’s 2</a:t>
                </a:r>
                <a:r>
                  <a:rPr lang="en-US" baseline="30000" dirty="0"/>
                  <a:t>nd</a:t>
                </a:r>
                <a:r>
                  <a:rPr lang="en-US" dirty="0"/>
                  <a:t> law: </a:t>
                </a:r>
                <a14:m>
                  <m:oMath xmlns:m="http://schemas.openxmlformats.org/officeDocument/2006/math">
                    <m:r>
                      <a:rPr lang="en-US" b="0" i="1" smtClean="0">
                        <a:latin typeface="Cambria Math" panose="02040503050406030204" pitchFamily="18" charset="0"/>
                      </a:rPr>
                      <m:t>𝐹</m:t>
                    </m:r>
                    <m:r>
                      <a:rPr lang="en-US" b="0" i="1" smtClean="0">
                        <a:latin typeface="Cambria Math" panose="02040503050406030204" pitchFamily="18" charset="0"/>
                      </a:rPr>
                      <m:t>=</m:t>
                    </m:r>
                    <m:r>
                      <a:rPr lang="en-US" b="0" i="1" smtClean="0">
                        <a:latin typeface="Cambria Math" panose="02040503050406030204" pitchFamily="18" charset="0"/>
                      </a:rPr>
                      <m:t>𝑚𝑎</m:t>
                    </m:r>
                    <m:r>
                      <a:rPr lang="en-US" b="0" i="1" smtClean="0">
                        <a:latin typeface="Cambria Math" panose="02040503050406030204" pitchFamily="18" charset="0"/>
                      </a:rPr>
                      <m:t>=</m:t>
                    </m:r>
                    <m:r>
                      <a:rPr lang="en-US" b="0" i="1" smtClean="0">
                        <a:latin typeface="Cambria Math" panose="02040503050406030204" pitchFamily="18" charset="0"/>
                      </a:rPr>
                      <m:t>𝑚</m:t>
                    </m:r>
                    <m:r>
                      <a:rPr lang="en-US" b="0" i="1" smtClean="0">
                        <a:latin typeface="Cambria Math" panose="02040503050406030204" pitchFamily="18" charset="0"/>
                      </a:rPr>
                      <m:t> </m:t>
                    </m:r>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rPr>
                              <m:t>𝑑</m:t>
                            </m:r>
                          </m:e>
                          <m:sup>
                            <m:r>
                              <a:rPr lang="en-US" b="0" i="1" smtClean="0">
                                <a:latin typeface="Cambria Math" panose="02040503050406030204" pitchFamily="18" charset="0"/>
                              </a:rPr>
                              <m:t>2</m:t>
                            </m:r>
                          </m:sup>
                        </m:sSup>
                        <m:r>
                          <a:rPr lang="en-US" b="0" i="1" smtClean="0">
                            <a:latin typeface="Cambria Math" panose="02040503050406030204" pitchFamily="18" charset="0"/>
                          </a:rPr>
                          <m:t>𝑥</m:t>
                        </m:r>
                      </m:num>
                      <m:den>
                        <m:r>
                          <a:rPr lang="en-US" b="0" i="1" smtClean="0">
                            <a:latin typeface="Cambria Math" panose="02040503050406030204" pitchFamily="18" charset="0"/>
                          </a:rPr>
                          <m:t>𝑑</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𝑡</m:t>
                            </m:r>
                          </m:e>
                          <m:sup>
                            <m:r>
                              <a:rPr lang="en-US" b="0" i="1" smtClean="0">
                                <a:latin typeface="Cambria Math" panose="02040503050406030204" pitchFamily="18" charset="0"/>
                              </a:rPr>
                              <m:t>2</m:t>
                            </m:r>
                          </m:sup>
                        </m:sSup>
                      </m:den>
                    </m:f>
                  </m:oMath>
                </a14:m>
                <a:endParaRPr lang="en-US" dirty="0"/>
              </a:p>
              <a:p>
                <a:pPr lvl="1"/>
                <a:r>
                  <a:rPr lang="en-US" dirty="0"/>
                  <a:t>Automatically generalize (don’t care about train, test, etc.)</a:t>
                </a:r>
              </a:p>
              <a:p>
                <a:r>
                  <a:rPr lang="en-US" sz="2800" dirty="0"/>
                  <a:t>Linear regression from some dataset of pairs </a:t>
                </a:r>
                <a14:m>
                  <m:oMath xmlns:m="http://schemas.openxmlformats.org/officeDocument/2006/math">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𝑥</m:t>
                        </m:r>
                        <m:r>
                          <a:rPr lang="en-US" sz="2800" b="0" i="1" smtClean="0">
                            <a:latin typeface="Cambria Math" panose="02040503050406030204" pitchFamily="18" charset="0"/>
                          </a:rPr>
                          <m:t>,</m:t>
                        </m:r>
                        <m:r>
                          <a:rPr lang="en-US" sz="2800" b="0" i="1" smtClean="0">
                            <a:latin typeface="Cambria Math" panose="02040503050406030204" pitchFamily="18" charset="0"/>
                          </a:rPr>
                          <m:t>𝑦</m:t>
                        </m:r>
                      </m:e>
                    </m:d>
                    <m:r>
                      <a:rPr lang="en-US" sz="2800" b="0" i="1" smtClean="0">
                        <a:latin typeface="Cambria Math" panose="02040503050406030204" pitchFamily="18" charset="0"/>
                      </a:rPr>
                      <m:t>=(</m:t>
                    </m:r>
                    <m:r>
                      <a:rPr lang="en-US" sz="2800" b="0" i="1" smtClean="0">
                        <a:latin typeface="Cambria Math" panose="02040503050406030204" pitchFamily="18" charset="0"/>
                      </a:rPr>
                      <m:t>𝑚</m:t>
                    </m:r>
                    <m:r>
                      <a:rPr lang="en-US" sz="2800" b="0" i="1" smtClean="0">
                        <a:latin typeface="Cambria Math" panose="02040503050406030204" pitchFamily="18" charset="0"/>
                      </a:rPr>
                      <m:t>, </m:t>
                    </m:r>
                    <m:r>
                      <a:rPr lang="en-US" sz="2800" b="0" i="1" smtClean="0">
                        <a:latin typeface="Cambria Math" panose="02040503050406030204" pitchFamily="18" charset="0"/>
                      </a:rPr>
                      <m:t>𝐹</m:t>
                    </m:r>
                    <m:r>
                      <a:rPr lang="en-US" sz="2800" b="0" i="1" smtClean="0">
                        <a:latin typeface="Cambria Math" panose="02040503050406030204" pitchFamily="18" charset="0"/>
                      </a:rPr>
                      <m:t>)</m:t>
                    </m:r>
                  </m:oMath>
                </a14:m>
                <a:r>
                  <a:rPr lang="en-US" sz="2800" dirty="0"/>
                  <a:t> can yield the same straight line. </a:t>
                </a:r>
              </a:p>
              <a:p>
                <a:pPr lvl="1"/>
                <a:r>
                  <a:rPr lang="en-US" sz="2400" dirty="0"/>
                  <a:t>But they have very different implications! </a:t>
                </a:r>
              </a:p>
              <a:p>
                <a:pPr lvl="1"/>
                <a:r>
                  <a:rPr lang="en-US" sz="2400" dirty="0"/>
                  <a:t>Cannot claim that the linear regression model is discovering some laws of physics! </a:t>
                </a:r>
              </a:p>
              <a:p>
                <a:pPr lvl="1"/>
                <a:endParaRPr lang="en-US" sz="2400" dirty="0"/>
              </a:p>
            </p:txBody>
          </p:sp>
        </mc:Choice>
        <mc:Fallback xmlns="">
          <p:sp>
            <p:nvSpPr>
              <p:cNvPr id="3" name="Content Placeholder 2">
                <a:extLst>
                  <a:ext uri="{FF2B5EF4-FFF2-40B4-BE49-F238E27FC236}">
                    <a16:creationId xmlns:a16="http://schemas.microsoft.com/office/drawing/2014/main" id="{20C11621-1A0A-C80A-2087-000735EB5F84}"/>
                  </a:ext>
                </a:extLst>
              </p:cNvPr>
              <p:cNvSpPr>
                <a:spLocks noGrp="1" noRot="1" noChangeAspect="1" noMove="1" noResize="1" noEditPoints="1" noAdjustHandles="1" noChangeArrowheads="1" noChangeShapeType="1" noTextEdit="1"/>
              </p:cNvSpPr>
              <p:nvPr>
                <p:ph idx="1"/>
              </p:nvPr>
            </p:nvSpPr>
            <p:spPr>
              <a:blipFill>
                <a:blip r:embed="rId2"/>
                <a:stretch>
                  <a:fillRect l="-722" t="-1143"/>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53613C63-E38C-7AFC-F57E-F2533585ECAB}"/>
              </a:ext>
            </a:extLst>
          </p:cNvPr>
          <p:cNvSpPr>
            <a:spLocks noGrp="1"/>
          </p:cNvSpPr>
          <p:nvPr>
            <p:ph type="sldNum" sz="quarter" idx="12"/>
          </p:nvPr>
        </p:nvSpPr>
        <p:spPr/>
        <p:txBody>
          <a:bodyPr/>
          <a:lstStyle/>
          <a:p>
            <a:fld id="{F9913601-2E22-4589-A394-4D3650FFD697}" type="slidenum">
              <a:rPr lang="en-US" smtClean="0">
                <a:solidFill>
                  <a:prstClr val="black"/>
                </a:solidFill>
              </a:rPr>
              <a:pPr/>
              <a:t>71</a:t>
            </a:fld>
            <a:endParaRPr lang="en-US" dirty="0">
              <a:solidFill>
                <a:prstClr val="black"/>
              </a:solidFill>
            </a:endParaRPr>
          </a:p>
        </p:txBody>
      </p:sp>
    </p:spTree>
    <p:extLst>
      <p:ext uri="{BB962C8B-B14F-4D97-AF65-F5344CB8AC3E}">
        <p14:creationId xmlns:p14="http://schemas.microsoft.com/office/powerpoint/2010/main" val="64642271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3E205-7110-9131-25E7-1802B05C0E11}"/>
              </a:ext>
            </a:extLst>
          </p:cNvPr>
          <p:cNvSpPr>
            <a:spLocks noGrp="1"/>
          </p:cNvSpPr>
          <p:nvPr>
            <p:ph type="title"/>
          </p:nvPr>
        </p:nvSpPr>
        <p:spPr/>
        <p:txBody>
          <a:bodyPr/>
          <a:lstStyle/>
          <a:p>
            <a:r>
              <a:rPr lang="en-US" dirty="0"/>
              <a:t>Return to “Regression”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0C11621-1A0A-C80A-2087-000735EB5F84}"/>
                  </a:ext>
                </a:extLst>
              </p:cNvPr>
              <p:cNvSpPr>
                <a:spLocks noGrp="1"/>
              </p:cNvSpPr>
              <p:nvPr>
                <p:ph idx="1"/>
              </p:nvPr>
            </p:nvSpPr>
            <p:spPr/>
            <p:txBody>
              <a:bodyPr/>
              <a:lstStyle/>
              <a:p>
                <a:r>
                  <a:rPr lang="en-US" sz="2800" dirty="0"/>
                  <a:t>Newton’s Law vs. Regression Line</a:t>
                </a:r>
              </a:p>
              <a:p>
                <a:pPr lvl="1"/>
                <a:r>
                  <a:rPr lang="en-US" dirty="0"/>
                  <a:t>Newton’s 2</a:t>
                </a:r>
                <a:r>
                  <a:rPr lang="en-US" baseline="30000" dirty="0"/>
                  <a:t>nd</a:t>
                </a:r>
                <a:r>
                  <a:rPr lang="en-US" dirty="0"/>
                  <a:t> law: </a:t>
                </a:r>
                <a14:m>
                  <m:oMath xmlns:m="http://schemas.openxmlformats.org/officeDocument/2006/math">
                    <m:r>
                      <a:rPr lang="en-US" b="0" i="1" smtClean="0">
                        <a:latin typeface="Cambria Math" panose="02040503050406030204" pitchFamily="18" charset="0"/>
                      </a:rPr>
                      <m:t>𝐹</m:t>
                    </m:r>
                    <m:r>
                      <a:rPr lang="en-US" b="0" i="1" smtClean="0">
                        <a:latin typeface="Cambria Math" panose="02040503050406030204" pitchFamily="18" charset="0"/>
                      </a:rPr>
                      <m:t>=</m:t>
                    </m:r>
                    <m:r>
                      <a:rPr lang="en-US" b="0" i="1" smtClean="0">
                        <a:latin typeface="Cambria Math" panose="02040503050406030204" pitchFamily="18" charset="0"/>
                      </a:rPr>
                      <m:t>𝑚𝑎</m:t>
                    </m:r>
                    <m:r>
                      <a:rPr lang="en-US" b="0" i="1" smtClean="0">
                        <a:latin typeface="Cambria Math" panose="02040503050406030204" pitchFamily="18" charset="0"/>
                      </a:rPr>
                      <m:t>=</m:t>
                    </m:r>
                    <m:r>
                      <a:rPr lang="en-US" b="0" i="1" smtClean="0">
                        <a:latin typeface="Cambria Math" panose="02040503050406030204" pitchFamily="18" charset="0"/>
                      </a:rPr>
                      <m:t>𝑚</m:t>
                    </m:r>
                    <m:r>
                      <a:rPr lang="en-US" b="0" i="1" smtClean="0">
                        <a:latin typeface="Cambria Math" panose="02040503050406030204" pitchFamily="18" charset="0"/>
                      </a:rPr>
                      <m:t> </m:t>
                    </m:r>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rPr>
                              <m:t>𝑑</m:t>
                            </m:r>
                          </m:e>
                          <m:sup>
                            <m:r>
                              <a:rPr lang="en-US" b="0" i="1" smtClean="0">
                                <a:latin typeface="Cambria Math" panose="02040503050406030204" pitchFamily="18" charset="0"/>
                              </a:rPr>
                              <m:t>2</m:t>
                            </m:r>
                          </m:sup>
                        </m:sSup>
                        <m:r>
                          <a:rPr lang="en-US" b="0" i="1" smtClean="0">
                            <a:latin typeface="Cambria Math" panose="02040503050406030204" pitchFamily="18" charset="0"/>
                          </a:rPr>
                          <m:t>𝑥</m:t>
                        </m:r>
                      </m:num>
                      <m:den>
                        <m:r>
                          <a:rPr lang="en-US" b="0" i="1" smtClean="0">
                            <a:latin typeface="Cambria Math" panose="02040503050406030204" pitchFamily="18" charset="0"/>
                          </a:rPr>
                          <m:t>𝑑</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𝑡</m:t>
                            </m:r>
                          </m:e>
                          <m:sup>
                            <m:r>
                              <a:rPr lang="en-US" b="0" i="1" smtClean="0">
                                <a:latin typeface="Cambria Math" panose="02040503050406030204" pitchFamily="18" charset="0"/>
                              </a:rPr>
                              <m:t>2</m:t>
                            </m:r>
                          </m:sup>
                        </m:sSup>
                      </m:den>
                    </m:f>
                  </m:oMath>
                </a14:m>
                <a:endParaRPr lang="en-US" dirty="0"/>
              </a:p>
              <a:p>
                <a:pPr lvl="1"/>
                <a:r>
                  <a:rPr lang="en-US" dirty="0"/>
                  <a:t>Automatically generalize (don’t care about train, test, etc.)</a:t>
                </a:r>
              </a:p>
              <a:p>
                <a:r>
                  <a:rPr lang="en-US" sz="2800" dirty="0"/>
                  <a:t>We may call Newton’s law as a “causal law”, that is, if you intervene/modify the mass, the force should change proportional to the acceleration, and so on. You can imagine any values of </a:t>
                </a:r>
                <a14:m>
                  <m:oMath xmlns:m="http://schemas.openxmlformats.org/officeDocument/2006/math">
                    <m:r>
                      <a:rPr lang="en-US" sz="2800" b="0" i="1" smtClean="0">
                        <a:latin typeface="Cambria Math" panose="02040503050406030204" pitchFamily="18" charset="0"/>
                      </a:rPr>
                      <m:t>𝑚</m:t>
                    </m:r>
                    <m:r>
                      <a:rPr lang="en-US" sz="2800" b="0" i="1" smtClean="0">
                        <a:latin typeface="Cambria Math" panose="02040503050406030204" pitchFamily="18" charset="0"/>
                      </a:rPr>
                      <m:t>, </m:t>
                    </m:r>
                    <m:r>
                      <a:rPr lang="en-US" sz="2800" b="0" i="1" smtClean="0">
                        <a:latin typeface="Cambria Math" panose="02040503050406030204" pitchFamily="18" charset="0"/>
                      </a:rPr>
                      <m:t>𝑎</m:t>
                    </m:r>
                    <m:r>
                      <a:rPr lang="en-US" sz="2800" b="0" i="1" smtClean="0">
                        <a:latin typeface="Cambria Math" panose="02040503050406030204" pitchFamily="18" charset="0"/>
                      </a:rPr>
                      <m:t>, </m:t>
                    </m:r>
                    <m:r>
                      <a:rPr lang="en-US" sz="2800" b="0" i="1" smtClean="0">
                        <a:latin typeface="Cambria Math" panose="02040503050406030204" pitchFamily="18" charset="0"/>
                      </a:rPr>
                      <m:t>𝐹</m:t>
                    </m:r>
                    <m:r>
                      <a:rPr lang="en-US" sz="2800" b="0" i="0" smtClean="0">
                        <a:latin typeface="Cambria Math" panose="02040503050406030204" pitchFamily="18" charset="0"/>
                      </a:rPr>
                      <m:t>, </m:t>
                    </m:r>
                  </m:oMath>
                </a14:m>
                <a:r>
                  <a:rPr lang="en-US" sz="2800" dirty="0"/>
                  <a:t> as long as you obey some other physics principles. </a:t>
                </a:r>
              </a:p>
            </p:txBody>
          </p:sp>
        </mc:Choice>
        <mc:Fallback xmlns="">
          <p:sp>
            <p:nvSpPr>
              <p:cNvPr id="3" name="Content Placeholder 2">
                <a:extLst>
                  <a:ext uri="{FF2B5EF4-FFF2-40B4-BE49-F238E27FC236}">
                    <a16:creationId xmlns:a16="http://schemas.microsoft.com/office/drawing/2014/main" id="{20C11621-1A0A-C80A-2087-000735EB5F84}"/>
                  </a:ext>
                </a:extLst>
              </p:cNvPr>
              <p:cNvSpPr>
                <a:spLocks noGrp="1" noRot="1" noChangeAspect="1" noMove="1" noResize="1" noEditPoints="1" noAdjustHandles="1" noChangeArrowheads="1" noChangeShapeType="1" noTextEdit="1"/>
              </p:cNvSpPr>
              <p:nvPr>
                <p:ph idx="1"/>
              </p:nvPr>
            </p:nvSpPr>
            <p:spPr>
              <a:blipFill>
                <a:blip r:embed="rId2"/>
                <a:stretch>
                  <a:fillRect l="-722" t="-1143" r="-1111"/>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53613C63-E38C-7AFC-F57E-F2533585ECAB}"/>
              </a:ext>
            </a:extLst>
          </p:cNvPr>
          <p:cNvSpPr>
            <a:spLocks noGrp="1"/>
          </p:cNvSpPr>
          <p:nvPr>
            <p:ph type="sldNum" sz="quarter" idx="12"/>
          </p:nvPr>
        </p:nvSpPr>
        <p:spPr/>
        <p:txBody>
          <a:bodyPr/>
          <a:lstStyle/>
          <a:p>
            <a:fld id="{F9913601-2E22-4589-A394-4D3650FFD697}" type="slidenum">
              <a:rPr lang="en-US" smtClean="0">
                <a:solidFill>
                  <a:prstClr val="black"/>
                </a:solidFill>
              </a:rPr>
              <a:pPr/>
              <a:t>72</a:t>
            </a:fld>
            <a:endParaRPr lang="en-US" dirty="0">
              <a:solidFill>
                <a:prstClr val="black"/>
              </a:solidFill>
            </a:endParaRPr>
          </a:p>
        </p:txBody>
      </p:sp>
    </p:spTree>
    <p:extLst>
      <p:ext uri="{BB962C8B-B14F-4D97-AF65-F5344CB8AC3E}">
        <p14:creationId xmlns:p14="http://schemas.microsoft.com/office/powerpoint/2010/main" val="8545601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3E205-7110-9131-25E7-1802B05C0E11}"/>
              </a:ext>
            </a:extLst>
          </p:cNvPr>
          <p:cNvSpPr>
            <a:spLocks noGrp="1"/>
          </p:cNvSpPr>
          <p:nvPr>
            <p:ph type="title"/>
          </p:nvPr>
        </p:nvSpPr>
        <p:spPr/>
        <p:txBody>
          <a:bodyPr/>
          <a:lstStyle/>
          <a:p>
            <a:r>
              <a:rPr lang="en-US" dirty="0"/>
              <a:t>Return to “Regression”</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0C11621-1A0A-C80A-2087-000735EB5F84}"/>
                  </a:ext>
                </a:extLst>
              </p:cNvPr>
              <p:cNvSpPr>
                <a:spLocks noGrp="1"/>
              </p:cNvSpPr>
              <p:nvPr>
                <p:ph idx="1"/>
              </p:nvPr>
            </p:nvSpPr>
            <p:spPr/>
            <p:txBody>
              <a:bodyPr/>
              <a:lstStyle/>
              <a:p>
                <a:r>
                  <a:rPr lang="en-US" sz="2800" dirty="0"/>
                  <a:t>Newton’s Law vs. Regression Line</a:t>
                </a:r>
              </a:p>
              <a:p>
                <a:pPr lvl="1"/>
                <a:r>
                  <a:rPr lang="en-US" dirty="0"/>
                  <a:t>Newton’s 2</a:t>
                </a:r>
                <a:r>
                  <a:rPr lang="en-US" baseline="30000" dirty="0"/>
                  <a:t>nd</a:t>
                </a:r>
                <a:r>
                  <a:rPr lang="en-US" dirty="0"/>
                  <a:t> law: </a:t>
                </a:r>
                <a14:m>
                  <m:oMath xmlns:m="http://schemas.openxmlformats.org/officeDocument/2006/math">
                    <m:r>
                      <a:rPr lang="en-US" b="0" i="1" smtClean="0">
                        <a:latin typeface="Cambria Math" panose="02040503050406030204" pitchFamily="18" charset="0"/>
                      </a:rPr>
                      <m:t>𝐹</m:t>
                    </m:r>
                    <m:r>
                      <a:rPr lang="en-US" b="0" i="1" smtClean="0">
                        <a:latin typeface="Cambria Math" panose="02040503050406030204" pitchFamily="18" charset="0"/>
                      </a:rPr>
                      <m:t>=</m:t>
                    </m:r>
                    <m:r>
                      <a:rPr lang="en-US" b="0" i="1" smtClean="0">
                        <a:latin typeface="Cambria Math" panose="02040503050406030204" pitchFamily="18" charset="0"/>
                      </a:rPr>
                      <m:t>𝑚𝑎</m:t>
                    </m:r>
                    <m:r>
                      <a:rPr lang="en-US" b="0" i="1" smtClean="0">
                        <a:latin typeface="Cambria Math" panose="02040503050406030204" pitchFamily="18" charset="0"/>
                      </a:rPr>
                      <m:t>=</m:t>
                    </m:r>
                    <m:r>
                      <a:rPr lang="en-US" b="0" i="1" smtClean="0">
                        <a:latin typeface="Cambria Math" panose="02040503050406030204" pitchFamily="18" charset="0"/>
                      </a:rPr>
                      <m:t>𝑚</m:t>
                    </m:r>
                    <m:r>
                      <a:rPr lang="en-US" b="0" i="1" smtClean="0">
                        <a:latin typeface="Cambria Math" panose="02040503050406030204" pitchFamily="18" charset="0"/>
                      </a:rPr>
                      <m:t> </m:t>
                    </m:r>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rPr>
                              <m:t>𝑑</m:t>
                            </m:r>
                          </m:e>
                          <m:sup>
                            <m:r>
                              <a:rPr lang="en-US" b="0" i="1" smtClean="0">
                                <a:latin typeface="Cambria Math" panose="02040503050406030204" pitchFamily="18" charset="0"/>
                              </a:rPr>
                              <m:t>2</m:t>
                            </m:r>
                          </m:sup>
                        </m:sSup>
                        <m:r>
                          <a:rPr lang="en-US" b="0" i="1" smtClean="0">
                            <a:latin typeface="Cambria Math" panose="02040503050406030204" pitchFamily="18" charset="0"/>
                          </a:rPr>
                          <m:t>𝑥</m:t>
                        </m:r>
                      </m:num>
                      <m:den>
                        <m:r>
                          <a:rPr lang="en-US" b="0" i="1" smtClean="0">
                            <a:latin typeface="Cambria Math" panose="02040503050406030204" pitchFamily="18" charset="0"/>
                          </a:rPr>
                          <m:t>𝑑</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𝑡</m:t>
                            </m:r>
                          </m:e>
                          <m:sup>
                            <m:r>
                              <a:rPr lang="en-US" b="0" i="1" smtClean="0">
                                <a:latin typeface="Cambria Math" panose="02040503050406030204" pitchFamily="18" charset="0"/>
                              </a:rPr>
                              <m:t>2</m:t>
                            </m:r>
                          </m:sup>
                        </m:sSup>
                      </m:den>
                    </m:f>
                  </m:oMath>
                </a14:m>
                <a:endParaRPr lang="en-US" dirty="0"/>
              </a:p>
              <a:p>
                <a:pPr lvl="1"/>
                <a:r>
                  <a:rPr lang="en-US" dirty="0"/>
                  <a:t>Automatically generalize (don’t care about train, test, etc.)</a:t>
                </a:r>
              </a:p>
              <a:p>
                <a:r>
                  <a:rPr lang="en-US" sz="2800" dirty="0"/>
                  <a:t>We may also need to consider </a:t>
                </a:r>
                <a:r>
                  <a:rPr lang="en-US" sz="2800" b="1" dirty="0"/>
                  <a:t>randomness, </a:t>
                </a:r>
                <a:r>
                  <a:rPr lang="en-US" sz="2800" dirty="0"/>
                  <a:t>so we may adjust Newton’s law to be:   </a:t>
                </a:r>
                <a14:m>
                  <m:oMath xmlns:m="http://schemas.openxmlformats.org/officeDocument/2006/math">
                    <m:r>
                      <a:rPr lang="en-US" sz="2800" b="0" i="1" smtClean="0">
                        <a:latin typeface="Cambria Math" panose="02040503050406030204" pitchFamily="18" charset="0"/>
                      </a:rPr>
                      <m:t>𝐹</m:t>
                    </m:r>
                    <m:r>
                      <a:rPr lang="en-US" sz="2800" b="0" i="1" smtClean="0">
                        <a:latin typeface="Cambria Math" panose="02040503050406030204" pitchFamily="18" charset="0"/>
                      </a:rPr>
                      <m:t>=</m:t>
                    </m:r>
                    <m:r>
                      <a:rPr lang="en-US" sz="2800" b="0" i="1" smtClean="0">
                        <a:latin typeface="Cambria Math" panose="02040503050406030204" pitchFamily="18" charset="0"/>
                      </a:rPr>
                      <m:t>𝑚𝑎</m:t>
                    </m:r>
                    <m:r>
                      <a:rPr lang="en-US" sz="2800" b="0" i="1" smtClean="0">
                        <a:latin typeface="Cambria Math" panose="02040503050406030204" pitchFamily="18" charset="0"/>
                      </a:rPr>
                      <m:t>+</m:t>
                    </m:r>
                    <m:r>
                      <a:rPr lang="en-US" sz="2800" b="0" i="1" smtClean="0">
                        <a:latin typeface="Cambria Math" panose="02040503050406030204" pitchFamily="18" charset="0"/>
                      </a:rPr>
                      <m:t>𝜖</m:t>
                    </m:r>
                  </m:oMath>
                </a14:m>
                <a:r>
                  <a:rPr lang="en-US" sz="2800" dirty="0"/>
                  <a:t>, where </a:t>
                </a:r>
                <a14:m>
                  <m:oMath xmlns:m="http://schemas.openxmlformats.org/officeDocument/2006/math">
                    <m:r>
                      <a:rPr lang="en-US" sz="2800" b="0" i="1" smtClean="0">
                        <a:latin typeface="Cambria Math" panose="02040503050406030204" pitchFamily="18" charset="0"/>
                      </a:rPr>
                      <m:t>𝜖</m:t>
                    </m:r>
                  </m:oMath>
                </a14:m>
                <a:r>
                  <a:rPr lang="en-US" sz="2800" dirty="0"/>
                  <a:t> is some noise</a:t>
                </a:r>
              </a:p>
              <a:p>
                <a:endParaRPr lang="en-US" sz="2800" dirty="0"/>
              </a:p>
              <a:p>
                <a:pPr marL="0" indent="0">
                  <a:buNone/>
                </a:pPr>
                <a:endParaRPr lang="en-US" sz="2800" dirty="0"/>
              </a:p>
            </p:txBody>
          </p:sp>
        </mc:Choice>
        <mc:Fallback>
          <p:sp>
            <p:nvSpPr>
              <p:cNvPr id="3" name="Content Placeholder 2">
                <a:extLst>
                  <a:ext uri="{FF2B5EF4-FFF2-40B4-BE49-F238E27FC236}">
                    <a16:creationId xmlns:a16="http://schemas.microsoft.com/office/drawing/2014/main" id="{20C11621-1A0A-C80A-2087-000735EB5F84}"/>
                  </a:ext>
                </a:extLst>
              </p:cNvPr>
              <p:cNvSpPr>
                <a:spLocks noGrp="1" noRot="1" noChangeAspect="1" noMove="1" noResize="1" noEditPoints="1" noAdjustHandles="1" noChangeArrowheads="1" noChangeShapeType="1" noTextEdit="1"/>
              </p:cNvSpPr>
              <p:nvPr>
                <p:ph idx="1"/>
              </p:nvPr>
            </p:nvSpPr>
            <p:spPr>
              <a:blipFill>
                <a:blip r:embed="rId2"/>
                <a:stretch>
                  <a:fillRect l="-809" t="-1425"/>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53613C63-E38C-7AFC-F57E-F2533585ECAB}"/>
              </a:ext>
            </a:extLst>
          </p:cNvPr>
          <p:cNvSpPr>
            <a:spLocks noGrp="1"/>
          </p:cNvSpPr>
          <p:nvPr>
            <p:ph type="sldNum" sz="quarter" idx="12"/>
          </p:nvPr>
        </p:nvSpPr>
        <p:spPr/>
        <p:txBody>
          <a:bodyPr/>
          <a:lstStyle/>
          <a:p>
            <a:fld id="{F9913601-2E22-4589-A394-4D3650FFD697}" type="slidenum">
              <a:rPr lang="en-US" smtClean="0">
                <a:solidFill>
                  <a:prstClr val="black"/>
                </a:solidFill>
              </a:rPr>
              <a:pPr/>
              <a:t>73</a:t>
            </a:fld>
            <a:endParaRPr lang="en-US" dirty="0">
              <a:solidFill>
                <a:prstClr val="black"/>
              </a:solidFill>
            </a:endParaRPr>
          </a:p>
        </p:txBody>
      </p:sp>
    </p:spTree>
    <p:extLst>
      <p:ext uri="{BB962C8B-B14F-4D97-AF65-F5344CB8AC3E}">
        <p14:creationId xmlns:p14="http://schemas.microsoft.com/office/powerpoint/2010/main" val="177768504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3E205-7110-9131-25E7-1802B05C0E11}"/>
              </a:ext>
            </a:extLst>
          </p:cNvPr>
          <p:cNvSpPr>
            <a:spLocks noGrp="1"/>
          </p:cNvSpPr>
          <p:nvPr>
            <p:ph type="title"/>
          </p:nvPr>
        </p:nvSpPr>
        <p:spPr/>
        <p:txBody>
          <a:bodyPr/>
          <a:lstStyle/>
          <a:p>
            <a:r>
              <a:rPr lang="en-US" dirty="0"/>
              <a:t>Return to “Regression”</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0C11621-1A0A-C80A-2087-000735EB5F84}"/>
                  </a:ext>
                </a:extLst>
              </p:cNvPr>
              <p:cNvSpPr>
                <a:spLocks noGrp="1"/>
              </p:cNvSpPr>
              <p:nvPr>
                <p:ph idx="1"/>
              </p:nvPr>
            </p:nvSpPr>
            <p:spPr/>
            <p:txBody>
              <a:bodyPr/>
              <a:lstStyle/>
              <a:p>
                <a:r>
                  <a:rPr lang="en-US" sz="2800" dirty="0"/>
                  <a:t>Newton’s Law vs. Regression Line</a:t>
                </a:r>
              </a:p>
              <a:p>
                <a:pPr lvl="1"/>
                <a:r>
                  <a:rPr lang="en-US" dirty="0"/>
                  <a:t>Newton’s 2</a:t>
                </a:r>
                <a:r>
                  <a:rPr lang="en-US" baseline="30000" dirty="0"/>
                  <a:t>nd</a:t>
                </a:r>
                <a:r>
                  <a:rPr lang="en-US" dirty="0"/>
                  <a:t> law: </a:t>
                </a:r>
                <a14:m>
                  <m:oMath xmlns:m="http://schemas.openxmlformats.org/officeDocument/2006/math">
                    <m:r>
                      <a:rPr lang="en-US" b="0" i="1" smtClean="0">
                        <a:latin typeface="Cambria Math" panose="02040503050406030204" pitchFamily="18" charset="0"/>
                      </a:rPr>
                      <m:t>𝐹</m:t>
                    </m:r>
                    <m:r>
                      <a:rPr lang="en-US" b="0" i="1" smtClean="0">
                        <a:latin typeface="Cambria Math" panose="02040503050406030204" pitchFamily="18" charset="0"/>
                      </a:rPr>
                      <m:t>=</m:t>
                    </m:r>
                    <m:r>
                      <a:rPr lang="en-US" b="0" i="1" smtClean="0">
                        <a:latin typeface="Cambria Math" panose="02040503050406030204" pitchFamily="18" charset="0"/>
                      </a:rPr>
                      <m:t>𝑚𝑎</m:t>
                    </m:r>
                    <m:r>
                      <a:rPr lang="en-US" b="0" i="1" smtClean="0">
                        <a:latin typeface="Cambria Math" panose="02040503050406030204" pitchFamily="18" charset="0"/>
                      </a:rPr>
                      <m:t>=</m:t>
                    </m:r>
                    <m:r>
                      <a:rPr lang="en-US" b="0" i="1" smtClean="0">
                        <a:latin typeface="Cambria Math" panose="02040503050406030204" pitchFamily="18" charset="0"/>
                      </a:rPr>
                      <m:t>𝑚</m:t>
                    </m:r>
                    <m:r>
                      <a:rPr lang="en-US" b="0" i="1" smtClean="0">
                        <a:latin typeface="Cambria Math" panose="02040503050406030204" pitchFamily="18" charset="0"/>
                      </a:rPr>
                      <m:t> </m:t>
                    </m:r>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rPr>
                              <m:t>𝑑</m:t>
                            </m:r>
                          </m:e>
                          <m:sup>
                            <m:r>
                              <a:rPr lang="en-US" b="0" i="1" smtClean="0">
                                <a:latin typeface="Cambria Math" panose="02040503050406030204" pitchFamily="18" charset="0"/>
                              </a:rPr>
                              <m:t>2</m:t>
                            </m:r>
                          </m:sup>
                        </m:sSup>
                        <m:r>
                          <a:rPr lang="en-US" b="0" i="1" smtClean="0">
                            <a:latin typeface="Cambria Math" panose="02040503050406030204" pitchFamily="18" charset="0"/>
                          </a:rPr>
                          <m:t>𝑥</m:t>
                        </m:r>
                      </m:num>
                      <m:den>
                        <m:r>
                          <a:rPr lang="en-US" b="0" i="1" smtClean="0">
                            <a:latin typeface="Cambria Math" panose="02040503050406030204" pitchFamily="18" charset="0"/>
                          </a:rPr>
                          <m:t>𝑑</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𝑡</m:t>
                            </m:r>
                          </m:e>
                          <m:sup>
                            <m:r>
                              <a:rPr lang="en-US" b="0" i="1" smtClean="0">
                                <a:latin typeface="Cambria Math" panose="02040503050406030204" pitchFamily="18" charset="0"/>
                              </a:rPr>
                              <m:t>2</m:t>
                            </m:r>
                          </m:sup>
                        </m:sSup>
                      </m:den>
                    </m:f>
                  </m:oMath>
                </a14:m>
                <a:endParaRPr lang="en-US" dirty="0"/>
              </a:p>
              <a:p>
                <a:pPr lvl="1"/>
                <a:r>
                  <a:rPr lang="en-US" dirty="0"/>
                  <a:t>Automatically generalize (don’t care about train, test, etc.)</a:t>
                </a:r>
              </a:p>
              <a:p>
                <a:r>
                  <a:rPr lang="en-US" sz="2800" dirty="0"/>
                  <a:t>We may also need to consider </a:t>
                </a:r>
                <a:r>
                  <a:rPr lang="en-US" sz="2800" b="1" dirty="0"/>
                  <a:t>randomness, </a:t>
                </a:r>
                <a:r>
                  <a:rPr lang="en-US" sz="2800" dirty="0"/>
                  <a:t>so we may adjust Newton’s law to be:   </a:t>
                </a:r>
                <a14:m>
                  <m:oMath xmlns:m="http://schemas.openxmlformats.org/officeDocument/2006/math">
                    <m:r>
                      <a:rPr lang="en-US" sz="2800" b="0" i="1" smtClean="0">
                        <a:latin typeface="Cambria Math" panose="02040503050406030204" pitchFamily="18" charset="0"/>
                      </a:rPr>
                      <m:t>𝐹</m:t>
                    </m:r>
                    <m:r>
                      <a:rPr lang="en-US" sz="2800" b="0" i="1" smtClean="0">
                        <a:latin typeface="Cambria Math" panose="02040503050406030204" pitchFamily="18" charset="0"/>
                      </a:rPr>
                      <m:t>=</m:t>
                    </m:r>
                    <m:r>
                      <a:rPr lang="en-US" sz="2800" b="0" i="1" smtClean="0">
                        <a:latin typeface="Cambria Math" panose="02040503050406030204" pitchFamily="18" charset="0"/>
                      </a:rPr>
                      <m:t>𝑚𝑎</m:t>
                    </m:r>
                    <m:r>
                      <a:rPr lang="en-US" sz="2800" b="0" i="1" smtClean="0">
                        <a:latin typeface="Cambria Math" panose="02040503050406030204" pitchFamily="18" charset="0"/>
                      </a:rPr>
                      <m:t>+</m:t>
                    </m:r>
                    <m:r>
                      <a:rPr lang="en-US" sz="2800" b="0" i="1" smtClean="0">
                        <a:latin typeface="Cambria Math" panose="02040503050406030204" pitchFamily="18" charset="0"/>
                      </a:rPr>
                      <m:t>𝜖</m:t>
                    </m:r>
                  </m:oMath>
                </a14:m>
                <a:r>
                  <a:rPr lang="en-US" sz="2800" dirty="0"/>
                  <a:t>, where </a:t>
                </a:r>
                <a14:m>
                  <m:oMath xmlns:m="http://schemas.openxmlformats.org/officeDocument/2006/math">
                    <m:r>
                      <a:rPr lang="en-US" sz="2800" b="0" i="1" smtClean="0">
                        <a:latin typeface="Cambria Math" panose="02040503050406030204" pitchFamily="18" charset="0"/>
                      </a:rPr>
                      <m:t>𝜖</m:t>
                    </m:r>
                  </m:oMath>
                </a14:m>
                <a:r>
                  <a:rPr lang="en-US" sz="2800" dirty="0"/>
                  <a:t> is some noise</a:t>
                </a:r>
              </a:p>
              <a:p>
                <a:pPr lvl="1"/>
                <a:r>
                  <a:rPr lang="en-US" sz="2400" dirty="0"/>
                  <a:t>Question: do you think the amount of randomness introduced is large? </a:t>
                </a:r>
              </a:p>
              <a:p>
                <a:pPr lvl="2"/>
                <a:r>
                  <a:rPr lang="en-US" sz="2000" dirty="0"/>
                  <a:t>How about macroscopically?</a:t>
                </a:r>
              </a:p>
              <a:p>
                <a:pPr lvl="2"/>
                <a:r>
                  <a:rPr lang="en-US" sz="2000" dirty="0"/>
                  <a:t>How about microscopically? </a:t>
                </a:r>
              </a:p>
              <a:p>
                <a:endParaRPr lang="en-US" sz="2800" dirty="0"/>
              </a:p>
              <a:p>
                <a:pPr marL="0" indent="0">
                  <a:buNone/>
                </a:pPr>
                <a:endParaRPr lang="en-US" sz="2800" dirty="0"/>
              </a:p>
            </p:txBody>
          </p:sp>
        </mc:Choice>
        <mc:Fallback>
          <p:sp>
            <p:nvSpPr>
              <p:cNvPr id="3" name="Content Placeholder 2">
                <a:extLst>
                  <a:ext uri="{FF2B5EF4-FFF2-40B4-BE49-F238E27FC236}">
                    <a16:creationId xmlns:a16="http://schemas.microsoft.com/office/drawing/2014/main" id="{20C11621-1A0A-C80A-2087-000735EB5F84}"/>
                  </a:ext>
                </a:extLst>
              </p:cNvPr>
              <p:cNvSpPr>
                <a:spLocks noGrp="1" noRot="1" noChangeAspect="1" noMove="1" noResize="1" noEditPoints="1" noAdjustHandles="1" noChangeArrowheads="1" noChangeShapeType="1" noTextEdit="1"/>
              </p:cNvSpPr>
              <p:nvPr>
                <p:ph idx="1"/>
              </p:nvPr>
            </p:nvSpPr>
            <p:spPr>
              <a:blipFill>
                <a:blip r:embed="rId2"/>
                <a:stretch>
                  <a:fillRect l="-809" t="-1425"/>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53613C63-E38C-7AFC-F57E-F2533585ECAB}"/>
              </a:ext>
            </a:extLst>
          </p:cNvPr>
          <p:cNvSpPr>
            <a:spLocks noGrp="1"/>
          </p:cNvSpPr>
          <p:nvPr>
            <p:ph type="sldNum" sz="quarter" idx="12"/>
          </p:nvPr>
        </p:nvSpPr>
        <p:spPr/>
        <p:txBody>
          <a:bodyPr/>
          <a:lstStyle/>
          <a:p>
            <a:fld id="{F9913601-2E22-4589-A394-4D3650FFD697}" type="slidenum">
              <a:rPr lang="en-US" smtClean="0">
                <a:solidFill>
                  <a:prstClr val="black"/>
                </a:solidFill>
              </a:rPr>
              <a:pPr/>
              <a:t>74</a:t>
            </a:fld>
            <a:endParaRPr lang="en-US" dirty="0">
              <a:solidFill>
                <a:prstClr val="black"/>
              </a:solidFill>
            </a:endParaRPr>
          </a:p>
        </p:txBody>
      </p:sp>
    </p:spTree>
    <p:extLst>
      <p:ext uri="{BB962C8B-B14F-4D97-AF65-F5344CB8AC3E}">
        <p14:creationId xmlns:p14="http://schemas.microsoft.com/office/powerpoint/2010/main" val="136374256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5F5B7D-0699-616C-DAC4-7B2CB39E0BFD}"/>
              </a:ext>
            </a:extLst>
          </p:cNvPr>
          <p:cNvSpPr>
            <a:spLocks noGrp="1"/>
          </p:cNvSpPr>
          <p:nvPr>
            <p:ph type="title"/>
          </p:nvPr>
        </p:nvSpPr>
        <p:spPr/>
        <p:txBody>
          <a:bodyPr/>
          <a:lstStyle/>
          <a:p>
            <a:r>
              <a:rPr lang="en-US" dirty="0"/>
              <a:t>AR vs. Deep Learning</a:t>
            </a:r>
          </a:p>
        </p:txBody>
      </p:sp>
      <p:sp>
        <p:nvSpPr>
          <p:cNvPr id="3" name="Content Placeholder 2">
            <a:extLst>
              <a:ext uri="{FF2B5EF4-FFF2-40B4-BE49-F238E27FC236}">
                <a16:creationId xmlns:a16="http://schemas.microsoft.com/office/drawing/2014/main" id="{9F3D13AF-079C-7F6A-9449-E7D2771B8AF5}"/>
              </a:ext>
            </a:extLst>
          </p:cNvPr>
          <p:cNvSpPr>
            <a:spLocks noGrp="1"/>
          </p:cNvSpPr>
          <p:nvPr>
            <p:ph idx="1"/>
          </p:nvPr>
        </p:nvSpPr>
        <p:spPr>
          <a:xfrm>
            <a:off x="609600" y="1143000"/>
            <a:ext cx="10972800" cy="5715000"/>
          </a:xfrm>
        </p:spPr>
        <p:txBody>
          <a:bodyPr>
            <a:normAutofit/>
          </a:bodyPr>
          <a:lstStyle/>
          <a:p>
            <a:r>
              <a:rPr lang="en-US" sz="2800" b="1" dirty="0"/>
              <a:t>Data-driven</a:t>
            </a:r>
            <a:r>
              <a:rPr lang="en-US" sz="2800" dirty="0"/>
              <a:t> methods vs. </a:t>
            </a:r>
            <a:r>
              <a:rPr lang="en-US" sz="2800" b="1" dirty="0"/>
              <a:t>Mechanism-driven</a:t>
            </a:r>
            <a:r>
              <a:rPr lang="en-US" sz="2800" dirty="0"/>
              <a:t> methods</a:t>
            </a:r>
          </a:p>
          <a:p>
            <a:r>
              <a:rPr lang="en-US" sz="2800" dirty="0"/>
              <a:t>We have seen this tension in many scenarios:</a:t>
            </a:r>
          </a:p>
          <a:p>
            <a:pPr lvl="1"/>
            <a:r>
              <a:rPr lang="en-US" sz="2400" dirty="0"/>
              <a:t>Deep learning methods are completely driven by data, with some generic schematics </a:t>
            </a:r>
          </a:p>
          <a:p>
            <a:pPr lvl="1"/>
            <a:r>
              <a:rPr lang="en-US" sz="2400" dirty="0"/>
              <a:t>Mechanism-based methods (ARMA, SIR, even Newton’s Laws) usually provide a mechanistic explanation of “how” and “why”. </a:t>
            </a:r>
          </a:p>
          <a:p>
            <a:r>
              <a:rPr lang="en-US" sz="2800" dirty="0"/>
              <a:t>Which one is better? </a:t>
            </a:r>
          </a:p>
          <a:p>
            <a:pPr lvl="1"/>
            <a:r>
              <a:rPr lang="en-US" sz="2400" dirty="0"/>
              <a:t>A very difficult question to answer </a:t>
            </a:r>
          </a:p>
          <a:p>
            <a:pPr lvl="2"/>
            <a:r>
              <a:rPr lang="en-US" sz="2000" dirty="0"/>
              <a:t>Data driven methods can be more precise and accurate for particular applications </a:t>
            </a:r>
          </a:p>
          <a:p>
            <a:pPr lvl="2"/>
            <a:r>
              <a:rPr lang="en-US" sz="2000" dirty="0"/>
              <a:t>Mechanism-based methods usually generalize better, but they can have unrealistic assumptions. </a:t>
            </a:r>
          </a:p>
          <a:p>
            <a:pPr lvl="1"/>
            <a:r>
              <a:rPr lang="en-US" sz="2400" dirty="0"/>
              <a:t>There’s an evolving discipline in machine learning, called </a:t>
            </a:r>
            <a:r>
              <a:rPr lang="en-US" sz="2400" b="1" dirty="0"/>
              <a:t>physics-driven machine learning</a:t>
            </a:r>
            <a:r>
              <a:rPr lang="en-US" sz="2400" dirty="0"/>
              <a:t>, which may have the potential to combine both.</a:t>
            </a:r>
          </a:p>
          <a:p>
            <a:pPr marL="0" indent="0">
              <a:buNone/>
            </a:pPr>
            <a:r>
              <a:rPr lang="en-US" sz="2800" dirty="0"/>
              <a:t> </a:t>
            </a:r>
          </a:p>
        </p:txBody>
      </p:sp>
      <p:sp>
        <p:nvSpPr>
          <p:cNvPr id="4" name="Slide Number Placeholder 3">
            <a:extLst>
              <a:ext uri="{FF2B5EF4-FFF2-40B4-BE49-F238E27FC236}">
                <a16:creationId xmlns:a16="http://schemas.microsoft.com/office/drawing/2014/main" id="{234EAFF9-7962-D149-D20A-D259327D92A0}"/>
              </a:ext>
            </a:extLst>
          </p:cNvPr>
          <p:cNvSpPr>
            <a:spLocks noGrp="1"/>
          </p:cNvSpPr>
          <p:nvPr>
            <p:ph type="sldNum" sz="quarter" idx="12"/>
          </p:nvPr>
        </p:nvSpPr>
        <p:spPr/>
        <p:txBody>
          <a:bodyPr/>
          <a:lstStyle/>
          <a:p>
            <a:fld id="{F9913601-2E22-4589-A394-4D3650FFD697}" type="slidenum">
              <a:rPr lang="en-US" smtClean="0">
                <a:solidFill>
                  <a:prstClr val="black"/>
                </a:solidFill>
              </a:rPr>
              <a:pPr/>
              <a:t>75</a:t>
            </a:fld>
            <a:endParaRPr lang="en-US" dirty="0">
              <a:solidFill>
                <a:prstClr val="black"/>
              </a:solidFill>
            </a:endParaRPr>
          </a:p>
        </p:txBody>
      </p:sp>
    </p:spTree>
    <p:extLst>
      <p:ext uri="{BB962C8B-B14F-4D97-AF65-F5344CB8AC3E}">
        <p14:creationId xmlns:p14="http://schemas.microsoft.com/office/powerpoint/2010/main" val="2201503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6B545D-C763-BBD3-3747-B65AEA0C837F}"/>
              </a:ext>
            </a:extLst>
          </p:cNvPr>
          <p:cNvSpPr>
            <a:spLocks noGrp="1"/>
          </p:cNvSpPr>
          <p:nvPr>
            <p:ph type="title"/>
          </p:nvPr>
        </p:nvSpPr>
        <p:spPr/>
        <p:txBody>
          <a:bodyPr/>
          <a:lstStyle/>
          <a:p>
            <a:r>
              <a:rPr lang="en-US" dirty="0"/>
              <a:t>Learning vs. Physics Law</a:t>
            </a:r>
          </a:p>
        </p:txBody>
      </p:sp>
      <p:sp>
        <p:nvSpPr>
          <p:cNvPr id="3" name="Content Placeholder 2">
            <a:extLst>
              <a:ext uri="{FF2B5EF4-FFF2-40B4-BE49-F238E27FC236}">
                <a16:creationId xmlns:a16="http://schemas.microsoft.com/office/drawing/2014/main" id="{4BB9005A-8316-85C3-4434-FFAB1B1D197F}"/>
              </a:ext>
            </a:extLst>
          </p:cNvPr>
          <p:cNvSpPr>
            <a:spLocks noGrp="1"/>
          </p:cNvSpPr>
          <p:nvPr>
            <p:ph idx="1"/>
          </p:nvPr>
        </p:nvSpPr>
        <p:spPr/>
        <p:txBody>
          <a:bodyPr>
            <a:normAutofit/>
          </a:bodyPr>
          <a:lstStyle/>
          <a:p>
            <a:r>
              <a:rPr lang="en-US" dirty="0"/>
              <a:t>Can a deep learning model construct laws like Newton and Kepler? (Not yet)</a:t>
            </a:r>
          </a:p>
          <a:p>
            <a:pPr lvl="1"/>
            <a:r>
              <a:rPr lang="en-US" dirty="0"/>
              <a:t>Neural networks are </a:t>
            </a:r>
            <a:r>
              <a:rPr lang="en-US" b="1" dirty="0"/>
              <a:t>black boxes, and they don’t form elegant “laws” </a:t>
            </a:r>
            <a:r>
              <a:rPr lang="en-US" dirty="0"/>
              <a:t>automatically </a:t>
            </a:r>
          </a:p>
          <a:p>
            <a:pPr lvl="1"/>
            <a:r>
              <a:rPr lang="en-US" dirty="0"/>
              <a:t>Many recent works (“neural-symbolic regression”, “physics-informed machine learning”) trying to address this issue</a:t>
            </a:r>
          </a:p>
          <a:p>
            <a:r>
              <a:rPr lang="en-US" dirty="0"/>
              <a:t>Question: is </a:t>
            </a:r>
            <a:r>
              <a:rPr lang="en-US" b="1" dirty="0"/>
              <a:t>time series prediction a well-defined problem? </a:t>
            </a:r>
          </a:p>
          <a:p>
            <a:pPr lvl="1"/>
            <a:r>
              <a:rPr lang="en-US" dirty="0"/>
              <a:t>Do we want to understand the law or do we just want a predictive model ?</a:t>
            </a:r>
          </a:p>
          <a:p>
            <a:pPr lvl="1"/>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E742EBC9-EE9F-04C2-F86E-98C02845C3E7}"/>
              </a:ext>
            </a:extLst>
          </p:cNvPr>
          <p:cNvSpPr>
            <a:spLocks noGrp="1"/>
          </p:cNvSpPr>
          <p:nvPr>
            <p:ph type="sldNum" sz="quarter" idx="12"/>
          </p:nvPr>
        </p:nvSpPr>
        <p:spPr/>
        <p:txBody>
          <a:bodyPr/>
          <a:lstStyle/>
          <a:p>
            <a:fld id="{F9913601-2E22-4589-A394-4D3650FFD697}" type="slidenum">
              <a:rPr lang="en-US" smtClean="0">
                <a:solidFill>
                  <a:prstClr val="black"/>
                </a:solidFill>
              </a:rPr>
              <a:pPr/>
              <a:t>76</a:t>
            </a:fld>
            <a:endParaRPr lang="en-US" dirty="0">
              <a:solidFill>
                <a:prstClr val="black"/>
              </a:solidFill>
            </a:endParaRPr>
          </a:p>
        </p:txBody>
      </p:sp>
    </p:spTree>
    <p:extLst>
      <p:ext uri="{BB962C8B-B14F-4D97-AF65-F5344CB8AC3E}">
        <p14:creationId xmlns:p14="http://schemas.microsoft.com/office/powerpoint/2010/main" val="3389771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C15631-6C61-55BE-ADFD-EED44C26BA66}"/>
              </a:ext>
            </a:extLst>
          </p:cNvPr>
          <p:cNvSpPr>
            <a:spLocks noGrp="1"/>
          </p:cNvSpPr>
          <p:nvPr>
            <p:ph type="title"/>
          </p:nvPr>
        </p:nvSpPr>
        <p:spPr/>
        <p:txBody>
          <a:bodyPr/>
          <a:lstStyle/>
          <a:p>
            <a:r>
              <a:rPr lang="en-US" dirty="0"/>
              <a:t>A short detour to COVID-19 Modeling</a:t>
            </a:r>
          </a:p>
        </p:txBody>
      </p:sp>
      <p:sp>
        <p:nvSpPr>
          <p:cNvPr id="3" name="Content Placeholder 2">
            <a:extLst>
              <a:ext uri="{FF2B5EF4-FFF2-40B4-BE49-F238E27FC236}">
                <a16:creationId xmlns:a16="http://schemas.microsoft.com/office/drawing/2014/main" id="{9F8D1CE0-B18D-0418-1FA9-8581D17F08F8}"/>
              </a:ext>
            </a:extLst>
          </p:cNvPr>
          <p:cNvSpPr>
            <a:spLocks noGrp="1"/>
          </p:cNvSpPr>
          <p:nvPr>
            <p:ph idx="1"/>
          </p:nvPr>
        </p:nvSpPr>
        <p:spPr/>
        <p:txBody>
          <a:bodyPr/>
          <a:lstStyle/>
          <a:p>
            <a:r>
              <a:rPr lang="en-US" dirty="0"/>
              <a:t>If the data doesn’t contain anything post the approval of the vaccine, can the model infer about/predict the invention of vaccine? </a:t>
            </a:r>
          </a:p>
          <a:p>
            <a:endParaRPr lang="en-US" dirty="0"/>
          </a:p>
          <a:p>
            <a:r>
              <a:rPr lang="en-US" dirty="0"/>
              <a:t>Again, a shortcoming of data-driven methods (the model has to see some similar/same patterns before)</a:t>
            </a:r>
          </a:p>
          <a:p>
            <a:pPr lvl="1"/>
            <a:r>
              <a:rPr lang="en-US" dirty="0"/>
              <a:t>But history is full of surprises! </a:t>
            </a:r>
          </a:p>
        </p:txBody>
      </p:sp>
      <p:sp>
        <p:nvSpPr>
          <p:cNvPr id="4" name="Slide Number Placeholder 3">
            <a:extLst>
              <a:ext uri="{FF2B5EF4-FFF2-40B4-BE49-F238E27FC236}">
                <a16:creationId xmlns:a16="http://schemas.microsoft.com/office/drawing/2014/main" id="{FE4E440F-7029-5FBE-3A1B-4AA703D2F702}"/>
              </a:ext>
            </a:extLst>
          </p:cNvPr>
          <p:cNvSpPr>
            <a:spLocks noGrp="1"/>
          </p:cNvSpPr>
          <p:nvPr>
            <p:ph type="sldNum" sz="quarter" idx="12"/>
          </p:nvPr>
        </p:nvSpPr>
        <p:spPr/>
        <p:txBody>
          <a:bodyPr/>
          <a:lstStyle/>
          <a:p>
            <a:fld id="{F9913601-2E22-4589-A394-4D3650FFD697}" type="slidenum">
              <a:rPr lang="en-US" smtClean="0">
                <a:solidFill>
                  <a:prstClr val="black"/>
                </a:solidFill>
              </a:rPr>
              <a:pPr/>
              <a:t>77</a:t>
            </a:fld>
            <a:endParaRPr lang="en-US" dirty="0">
              <a:solidFill>
                <a:prstClr val="black"/>
              </a:solidFill>
            </a:endParaRPr>
          </a:p>
        </p:txBody>
      </p:sp>
    </p:spTree>
    <p:extLst>
      <p:ext uri="{BB962C8B-B14F-4D97-AF65-F5344CB8AC3E}">
        <p14:creationId xmlns:p14="http://schemas.microsoft.com/office/powerpoint/2010/main" val="702473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E980F5-653B-996C-7E04-AD379B194D7B}"/>
              </a:ext>
            </a:extLst>
          </p:cNvPr>
          <p:cNvSpPr>
            <a:spLocks noGrp="1"/>
          </p:cNvSpPr>
          <p:nvPr>
            <p:ph type="title"/>
          </p:nvPr>
        </p:nvSpPr>
        <p:spPr/>
        <p:txBody>
          <a:bodyPr/>
          <a:lstStyle/>
          <a:p>
            <a:r>
              <a:rPr lang="en-US" dirty="0"/>
              <a:t>Return to Financial Market </a:t>
            </a:r>
          </a:p>
        </p:txBody>
      </p:sp>
      <p:sp>
        <p:nvSpPr>
          <p:cNvPr id="3" name="Content Placeholder 2">
            <a:extLst>
              <a:ext uri="{FF2B5EF4-FFF2-40B4-BE49-F238E27FC236}">
                <a16:creationId xmlns:a16="http://schemas.microsoft.com/office/drawing/2014/main" id="{F3E02E27-2E52-0211-AE6D-FB120EEBCA3F}"/>
              </a:ext>
            </a:extLst>
          </p:cNvPr>
          <p:cNvSpPr>
            <a:spLocks noGrp="1"/>
          </p:cNvSpPr>
          <p:nvPr>
            <p:ph idx="1"/>
          </p:nvPr>
        </p:nvSpPr>
        <p:spPr/>
        <p:txBody>
          <a:bodyPr>
            <a:normAutofit/>
          </a:bodyPr>
          <a:lstStyle/>
          <a:p>
            <a:r>
              <a:rPr lang="en-US" dirty="0"/>
              <a:t>“Physics laws” in this case refer to:</a:t>
            </a:r>
          </a:p>
          <a:p>
            <a:pPr lvl="1"/>
            <a:r>
              <a:rPr lang="en-US" dirty="0"/>
              <a:t>Geometric Brownian Motion </a:t>
            </a:r>
          </a:p>
          <a:p>
            <a:pPr lvl="1"/>
            <a:r>
              <a:rPr lang="en-US" dirty="0"/>
              <a:t>The Black-Sholes Formula </a:t>
            </a:r>
          </a:p>
          <a:p>
            <a:pPr lvl="1"/>
            <a:r>
              <a:rPr lang="en-US" dirty="0"/>
              <a:t>Dupire’s Equation </a:t>
            </a:r>
          </a:p>
          <a:p>
            <a:pPr lvl="1"/>
            <a:r>
              <a:rPr lang="en-US" dirty="0"/>
              <a:t>“Financial Economics”</a:t>
            </a:r>
          </a:p>
          <a:p>
            <a:pPr lvl="1"/>
            <a:r>
              <a:rPr lang="en-US" dirty="0"/>
              <a:t>Market Microstructure</a:t>
            </a:r>
          </a:p>
          <a:p>
            <a:pPr lvl="1"/>
            <a:r>
              <a:rPr lang="en-US" dirty="0"/>
              <a:t>Etc. </a:t>
            </a:r>
          </a:p>
          <a:p>
            <a:r>
              <a:rPr lang="en-US" sz="3200" dirty="0"/>
              <a:t>Still a </a:t>
            </a:r>
            <a:r>
              <a:rPr lang="en-US" altLang="zh-CN" sz="3200" dirty="0"/>
              <a:t>m</a:t>
            </a:r>
            <a:r>
              <a:rPr lang="en-US" sz="3200" dirty="0"/>
              <a:t>ystery the validity of these “economic laws”</a:t>
            </a:r>
          </a:p>
          <a:p>
            <a:endParaRPr lang="en-US" dirty="0"/>
          </a:p>
          <a:p>
            <a:pPr marL="274320" lvl="1" indent="0">
              <a:buNone/>
            </a:pPr>
            <a:endParaRPr lang="en-US" dirty="0"/>
          </a:p>
          <a:p>
            <a:pPr lvl="1"/>
            <a:endParaRPr lang="en-US" dirty="0"/>
          </a:p>
        </p:txBody>
      </p:sp>
      <p:sp>
        <p:nvSpPr>
          <p:cNvPr id="4" name="Slide Number Placeholder 3">
            <a:extLst>
              <a:ext uri="{FF2B5EF4-FFF2-40B4-BE49-F238E27FC236}">
                <a16:creationId xmlns:a16="http://schemas.microsoft.com/office/drawing/2014/main" id="{DC8C390D-FA44-62C1-91CA-9A384C861CB2}"/>
              </a:ext>
            </a:extLst>
          </p:cNvPr>
          <p:cNvSpPr>
            <a:spLocks noGrp="1"/>
          </p:cNvSpPr>
          <p:nvPr>
            <p:ph type="sldNum" sz="quarter" idx="12"/>
          </p:nvPr>
        </p:nvSpPr>
        <p:spPr/>
        <p:txBody>
          <a:bodyPr/>
          <a:lstStyle/>
          <a:p>
            <a:fld id="{F9913601-2E22-4589-A394-4D3650FFD697}" type="slidenum">
              <a:rPr lang="en-US" smtClean="0">
                <a:solidFill>
                  <a:prstClr val="black"/>
                </a:solidFill>
              </a:rPr>
              <a:pPr/>
              <a:t>78</a:t>
            </a:fld>
            <a:endParaRPr lang="en-US" dirty="0">
              <a:solidFill>
                <a:prstClr val="black"/>
              </a:solidFill>
            </a:endParaRPr>
          </a:p>
        </p:txBody>
      </p:sp>
    </p:spTree>
    <p:extLst>
      <p:ext uri="{BB962C8B-B14F-4D97-AF65-F5344CB8AC3E}">
        <p14:creationId xmlns:p14="http://schemas.microsoft.com/office/powerpoint/2010/main" val="14681813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A22E90-C884-C4E2-91E9-B6123CBFFB92}"/>
              </a:ext>
            </a:extLst>
          </p:cNvPr>
          <p:cNvSpPr>
            <a:spLocks noGrp="1"/>
          </p:cNvSpPr>
          <p:nvPr>
            <p:ph type="title"/>
          </p:nvPr>
        </p:nvSpPr>
        <p:spPr/>
        <p:txBody>
          <a:bodyPr/>
          <a:lstStyle/>
          <a:p>
            <a:r>
              <a:rPr lang="en-US" dirty="0"/>
              <a:t>From Epidemics to Financial Market </a:t>
            </a:r>
          </a:p>
        </p:txBody>
      </p:sp>
      <p:sp>
        <p:nvSpPr>
          <p:cNvPr id="3" name="Content Placeholder 2">
            <a:extLst>
              <a:ext uri="{FF2B5EF4-FFF2-40B4-BE49-F238E27FC236}">
                <a16:creationId xmlns:a16="http://schemas.microsoft.com/office/drawing/2014/main" id="{1D46DBD1-B549-ED74-2A18-576E9810D3AC}"/>
              </a:ext>
            </a:extLst>
          </p:cNvPr>
          <p:cNvSpPr>
            <a:spLocks noGrp="1"/>
          </p:cNvSpPr>
          <p:nvPr>
            <p:ph idx="1"/>
          </p:nvPr>
        </p:nvSpPr>
        <p:spPr/>
        <p:txBody>
          <a:bodyPr>
            <a:normAutofit fontScale="92500" lnSpcReduction="20000"/>
          </a:bodyPr>
          <a:lstStyle/>
          <a:p>
            <a:r>
              <a:rPr lang="en-US" dirty="0"/>
              <a:t>Is there “epidemics” for financial market?</a:t>
            </a:r>
          </a:p>
          <a:p>
            <a:endParaRPr lang="en-US" dirty="0"/>
          </a:p>
          <a:p>
            <a:r>
              <a:rPr lang="en-US" dirty="0"/>
              <a:t>What happened in 2008? </a:t>
            </a:r>
          </a:p>
          <a:p>
            <a:pPr lvl="1"/>
            <a:r>
              <a:rPr lang="en-US" dirty="0"/>
              <a:t>Financial Contagion: some large banks went bankrupt</a:t>
            </a:r>
          </a:p>
          <a:p>
            <a:pPr lvl="1"/>
            <a:r>
              <a:rPr lang="en-US" dirty="0"/>
              <a:t>Some of their clients go bankrupt. </a:t>
            </a:r>
          </a:p>
          <a:p>
            <a:pPr lvl="1"/>
            <a:r>
              <a:rPr lang="en-US" dirty="0"/>
              <a:t>Great Un-employments</a:t>
            </a:r>
          </a:p>
          <a:p>
            <a:pPr lvl="1"/>
            <a:r>
              <a:rPr lang="en-US" dirty="0"/>
              <a:t>Downward Spiral…</a:t>
            </a:r>
          </a:p>
          <a:p>
            <a:pPr lvl="1"/>
            <a:endParaRPr lang="en-US" dirty="0"/>
          </a:p>
          <a:p>
            <a:r>
              <a:rPr lang="en-US" dirty="0"/>
              <a:t>SIR model for Financial Contagion </a:t>
            </a:r>
          </a:p>
          <a:p>
            <a:endParaRPr lang="en-US" dirty="0"/>
          </a:p>
          <a:p>
            <a:r>
              <a:rPr lang="en-US" dirty="0"/>
              <a:t>If the Government has a good idea of the spread of financial contagion, more effective regulations can be enforced. </a:t>
            </a:r>
          </a:p>
          <a:p>
            <a:endParaRPr lang="en-US" dirty="0"/>
          </a:p>
          <a:p>
            <a:endParaRPr lang="en-US" dirty="0"/>
          </a:p>
        </p:txBody>
      </p:sp>
      <p:sp>
        <p:nvSpPr>
          <p:cNvPr id="4" name="Slide Number Placeholder 3">
            <a:extLst>
              <a:ext uri="{FF2B5EF4-FFF2-40B4-BE49-F238E27FC236}">
                <a16:creationId xmlns:a16="http://schemas.microsoft.com/office/drawing/2014/main" id="{BCE1EC68-65F3-0ACC-751E-95B64E76C5D2}"/>
              </a:ext>
            </a:extLst>
          </p:cNvPr>
          <p:cNvSpPr>
            <a:spLocks noGrp="1"/>
          </p:cNvSpPr>
          <p:nvPr>
            <p:ph type="sldNum" sz="quarter" idx="12"/>
          </p:nvPr>
        </p:nvSpPr>
        <p:spPr/>
        <p:txBody>
          <a:bodyPr/>
          <a:lstStyle/>
          <a:p>
            <a:fld id="{F9913601-2E22-4589-A394-4D3650FFD697}" type="slidenum">
              <a:rPr lang="en-US" smtClean="0">
                <a:solidFill>
                  <a:prstClr val="black"/>
                </a:solidFill>
              </a:rPr>
              <a:pPr/>
              <a:t>79</a:t>
            </a:fld>
            <a:endParaRPr lang="en-US" dirty="0">
              <a:solidFill>
                <a:prstClr val="black"/>
              </a:solidFill>
            </a:endParaRPr>
          </a:p>
        </p:txBody>
      </p:sp>
    </p:spTree>
    <p:extLst>
      <p:ext uri="{BB962C8B-B14F-4D97-AF65-F5344CB8AC3E}">
        <p14:creationId xmlns:p14="http://schemas.microsoft.com/office/powerpoint/2010/main" val="2297080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013DAD-F7CD-42AD-9BD1-D1960BABEAAE}"/>
              </a:ext>
            </a:extLst>
          </p:cNvPr>
          <p:cNvSpPr>
            <a:spLocks noGrp="1"/>
          </p:cNvSpPr>
          <p:nvPr>
            <p:ph type="title"/>
          </p:nvPr>
        </p:nvSpPr>
        <p:spPr/>
        <p:txBody>
          <a:bodyPr/>
          <a:lstStyle/>
          <a:p>
            <a:r>
              <a:rPr lang="en-US" dirty="0"/>
              <a:t>Introduction: COVID-19 Case Prediction</a:t>
            </a:r>
          </a:p>
        </p:txBody>
      </p:sp>
      <p:sp>
        <p:nvSpPr>
          <p:cNvPr id="3" name="Content Placeholder 2">
            <a:extLst>
              <a:ext uri="{FF2B5EF4-FFF2-40B4-BE49-F238E27FC236}">
                <a16:creationId xmlns:a16="http://schemas.microsoft.com/office/drawing/2014/main" id="{0767593E-4959-429D-9AD4-7FBD14AC545E}"/>
              </a:ext>
            </a:extLst>
          </p:cNvPr>
          <p:cNvSpPr>
            <a:spLocks noGrp="1"/>
          </p:cNvSpPr>
          <p:nvPr>
            <p:ph idx="1"/>
          </p:nvPr>
        </p:nvSpPr>
        <p:spPr/>
        <p:txBody>
          <a:bodyPr/>
          <a:lstStyle/>
          <a:p>
            <a:r>
              <a:rPr lang="en-US" dirty="0"/>
              <a:t>The rapid spread of COVID-19 has had and continues to have a significant impact on society. </a:t>
            </a:r>
          </a:p>
        </p:txBody>
      </p:sp>
      <p:sp>
        <p:nvSpPr>
          <p:cNvPr id="4" name="Slide Number Placeholder 3">
            <a:extLst>
              <a:ext uri="{FF2B5EF4-FFF2-40B4-BE49-F238E27FC236}">
                <a16:creationId xmlns:a16="http://schemas.microsoft.com/office/drawing/2014/main" id="{3F685143-9B84-41AE-8FFC-12D16452E50C}"/>
              </a:ext>
            </a:extLst>
          </p:cNvPr>
          <p:cNvSpPr>
            <a:spLocks noGrp="1"/>
          </p:cNvSpPr>
          <p:nvPr>
            <p:ph type="sldNum" sz="quarter" idx="12"/>
          </p:nvPr>
        </p:nvSpPr>
        <p:spPr/>
        <p:txBody>
          <a:bodyPr/>
          <a:lstStyle/>
          <a:p>
            <a:fld id="{F9913601-2E22-4589-A394-4D3650FFD697}" type="slidenum">
              <a:rPr lang="en-US" smtClean="0">
                <a:solidFill>
                  <a:prstClr val="black"/>
                </a:solidFill>
              </a:rPr>
              <a:pPr/>
              <a:t>8</a:t>
            </a:fld>
            <a:endParaRPr lang="en-US" dirty="0">
              <a:solidFill>
                <a:prstClr val="black"/>
              </a:solidFill>
            </a:endParaRPr>
          </a:p>
        </p:txBody>
      </p:sp>
      <p:pic>
        <p:nvPicPr>
          <p:cNvPr id="7" name="Picture 6">
            <a:extLst>
              <a:ext uri="{FF2B5EF4-FFF2-40B4-BE49-F238E27FC236}">
                <a16:creationId xmlns:a16="http://schemas.microsoft.com/office/drawing/2014/main" id="{F57E8BA4-B248-694E-A94D-05599CD3DEA1}"/>
              </a:ext>
            </a:extLst>
          </p:cNvPr>
          <p:cNvPicPr>
            <a:picLocks noChangeAspect="1"/>
          </p:cNvPicPr>
          <p:nvPr/>
        </p:nvPicPr>
        <p:blipFill>
          <a:blip r:embed="rId2"/>
          <a:stretch>
            <a:fillRect/>
          </a:stretch>
        </p:blipFill>
        <p:spPr>
          <a:xfrm>
            <a:off x="482398" y="3024534"/>
            <a:ext cx="3169993" cy="2385665"/>
          </a:xfrm>
          <a:prstGeom prst="rect">
            <a:avLst/>
          </a:prstGeom>
        </p:spPr>
      </p:pic>
      <p:pic>
        <p:nvPicPr>
          <p:cNvPr id="8" name="Picture 7">
            <a:extLst>
              <a:ext uri="{FF2B5EF4-FFF2-40B4-BE49-F238E27FC236}">
                <a16:creationId xmlns:a16="http://schemas.microsoft.com/office/drawing/2014/main" id="{2816FE32-7AD8-6B4C-A70A-1A055017D9B0}"/>
              </a:ext>
            </a:extLst>
          </p:cNvPr>
          <p:cNvPicPr>
            <a:picLocks noChangeAspect="1"/>
          </p:cNvPicPr>
          <p:nvPr/>
        </p:nvPicPr>
        <p:blipFill>
          <a:blip r:embed="rId3"/>
          <a:stretch>
            <a:fillRect/>
          </a:stretch>
        </p:blipFill>
        <p:spPr>
          <a:xfrm>
            <a:off x="3939654" y="3024534"/>
            <a:ext cx="3431071" cy="2385666"/>
          </a:xfrm>
          <a:prstGeom prst="rect">
            <a:avLst/>
          </a:prstGeom>
        </p:spPr>
      </p:pic>
      <p:pic>
        <p:nvPicPr>
          <p:cNvPr id="9" name="Picture 8">
            <a:extLst>
              <a:ext uri="{FF2B5EF4-FFF2-40B4-BE49-F238E27FC236}">
                <a16:creationId xmlns:a16="http://schemas.microsoft.com/office/drawing/2014/main" id="{65C82A39-8E1E-DC40-BAE3-408CD6557736}"/>
              </a:ext>
            </a:extLst>
          </p:cNvPr>
          <p:cNvPicPr>
            <a:picLocks noChangeAspect="1"/>
          </p:cNvPicPr>
          <p:nvPr/>
        </p:nvPicPr>
        <p:blipFill>
          <a:blip r:embed="rId4"/>
          <a:stretch>
            <a:fillRect/>
          </a:stretch>
        </p:blipFill>
        <p:spPr>
          <a:xfrm>
            <a:off x="7487629" y="3024534"/>
            <a:ext cx="4201378" cy="2385666"/>
          </a:xfrm>
          <a:prstGeom prst="rect">
            <a:avLst/>
          </a:prstGeom>
        </p:spPr>
      </p:pic>
    </p:spTree>
    <p:extLst>
      <p:ext uri="{BB962C8B-B14F-4D97-AF65-F5344CB8AC3E}">
        <p14:creationId xmlns:p14="http://schemas.microsoft.com/office/powerpoint/2010/main" val="312483227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F097F8-EDEE-4764-4A11-89F26B65283C}"/>
              </a:ext>
            </a:extLst>
          </p:cNvPr>
          <p:cNvSpPr>
            <a:spLocks noGrp="1"/>
          </p:cNvSpPr>
          <p:nvPr>
            <p:ph type="title"/>
          </p:nvPr>
        </p:nvSpPr>
        <p:spPr/>
        <p:txBody>
          <a:bodyPr/>
          <a:lstStyle/>
          <a:p>
            <a:r>
              <a:rPr lang="en-US" dirty="0"/>
              <a:t>Financial network and contagion </a:t>
            </a:r>
          </a:p>
        </p:txBody>
      </p:sp>
      <p:pic>
        <p:nvPicPr>
          <p:cNvPr id="6" name="Content Placeholder 5" descr="A screenshot of a computer&#10;&#10;Description automatically generated">
            <a:extLst>
              <a:ext uri="{FF2B5EF4-FFF2-40B4-BE49-F238E27FC236}">
                <a16:creationId xmlns:a16="http://schemas.microsoft.com/office/drawing/2014/main" id="{AAA17FE9-904E-4828-A887-30FE559C126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70443" y="1255197"/>
            <a:ext cx="7348278" cy="5071016"/>
          </a:xfrm>
        </p:spPr>
      </p:pic>
      <p:sp>
        <p:nvSpPr>
          <p:cNvPr id="4" name="Slide Number Placeholder 3">
            <a:extLst>
              <a:ext uri="{FF2B5EF4-FFF2-40B4-BE49-F238E27FC236}">
                <a16:creationId xmlns:a16="http://schemas.microsoft.com/office/drawing/2014/main" id="{DB71F15F-BE94-80BA-9D49-602D66040EFE}"/>
              </a:ext>
            </a:extLst>
          </p:cNvPr>
          <p:cNvSpPr>
            <a:spLocks noGrp="1"/>
          </p:cNvSpPr>
          <p:nvPr>
            <p:ph type="sldNum" sz="quarter" idx="12"/>
          </p:nvPr>
        </p:nvSpPr>
        <p:spPr/>
        <p:txBody>
          <a:bodyPr/>
          <a:lstStyle/>
          <a:p>
            <a:fld id="{F9913601-2E22-4589-A394-4D3650FFD697}" type="slidenum">
              <a:rPr lang="en-US" smtClean="0">
                <a:solidFill>
                  <a:prstClr val="black"/>
                </a:solidFill>
              </a:rPr>
              <a:pPr/>
              <a:t>80</a:t>
            </a:fld>
            <a:endParaRPr lang="en-US" dirty="0">
              <a:solidFill>
                <a:prstClr val="black"/>
              </a:solidFill>
            </a:endParaRPr>
          </a:p>
        </p:txBody>
      </p:sp>
      <p:sp>
        <p:nvSpPr>
          <p:cNvPr id="7" name="TextBox 6">
            <a:extLst>
              <a:ext uri="{FF2B5EF4-FFF2-40B4-BE49-F238E27FC236}">
                <a16:creationId xmlns:a16="http://schemas.microsoft.com/office/drawing/2014/main" id="{7EAA64E5-B308-E4E8-0959-B569D9345C79}"/>
              </a:ext>
            </a:extLst>
          </p:cNvPr>
          <p:cNvSpPr txBox="1"/>
          <p:nvPr/>
        </p:nvSpPr>
        <p:spPr>
          <a:xfrm>
            <a:off x="205047" y="6589222"/>
            <a:ext cx="2266604" cy="276999"/>
          </a:xfrm>
          <a:prstGeom prst="rect">
            <a:avLst/>
          </a:prstGeom>
          <a:noFill/>
        </p:spPr>
        <p:txBody>
          <a:bodyPr wrap="square" rtlCol="0">
            <a:spAutoFit/>
          </a:bodyPr>
          <a:lstStyle/>
          <a:p>
            <a:r>
              <a:rPr lang="en-US" sz="1200" dirty="0"/>
              <a:t>TU Darmstadt</a:t>
            </a:r>
          </a:p>
        </p:txBody>
      </p:sp>
    </p:spTree>
    <p:extLst>
      <p:ext uri="{BB962C8B-B14F-4D97-AF65-F5344CB8AC3E}">
        <p14:creationId xmlns:p14="http://schemas.microsoft.com/office/powerpoint/2010/main" val="277344415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DE362-87AA-6AD1-B83D-2DE636D023F4}"/>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C5CC8601-EDA0-A7FF-662E-349E5607409A}"/>
              </a:ext>
            </a:extLst>
          </p:cNvPr>
          <p:cNvSpPr>
            <a:spLocks noGrp="1"/>
          </p:cNvSpPr>
          <p:nvPr>
            <p:ph idx="1"/>
          </p:nvPr>
        </p:nvSpPr>
        <p:spPr/>
        <p:txBody>
          <a:bodyPr>
            <a:normAutofit/>
          </a:bodyPr>
          <a:lstStyle/>
          <a:p>
            <a:r>
              <a:rPr lang="en-US" sz="3200" dirty="0"/>
              <a:t>We have learned time series modeling and its application in:</a:t>
            </a:r>
          </a:p>
          <a:p>
            <a:pPr lvl="1"/>
            <a:r>
              <a:rPr lang="en-US" sz="2800" dirty="0"/>
              <a:t>Epidemics Modeling </a:t>
            </a:r>
          </a:p>
          <a:p>
            <a:pPr lvl="1"/>
            <a:r>
              <a:rPr lang="en-US" sz="2800" dirty="0"/>
              <a:t>Financial Market Modeling</a:t>
            </a:r>
          </a:p>
          <a:p>
            <a:r>
              <a:rPr lang="en-US" sz="3200" dirty="0"/>
              <a:t>In all these scenarios (and many other fields, as you will learn in the future), there is a trend of combining machine learning methods with “mechanism-driven” methods:</a:t>
            </a:r>
          </a:p>
          <a:p>
            <a:pPr lvl="1"/>
            <a:r>
              <a:rPr lang="en-US" sz="2800" dirty="0"/>
              <a:t>This can be the future of time series modeling. </a:t>
            </a:r>
          </a:p>
          <a:p>
            <a:pPr lvl="1"/>
            <a:r>
              <a:rPr lang="en-US" sz="2800" dirty="0"/>
              <a:t>Moreover, we could have “AI economists” and “AI physicists” in the future that can produce both predictive models and scientific laws.  </a:t>
            </a:r>
          </a:p>
        </p:txBody>
      </p:sp>
      <p:sp>
        <p:nvSpPr>
          <p:cNvPr id="4" name="Slide Number Placeholder 3">
            <a:extLst>
              <a:ext uri="{FF2B5EF4-FFF2-40B4-BE49-F238E27FC236}">
                <a16:creationId xmlns:a16="http://schemas.microsoft.com/office/drawing/2014/main" id="{A3203B59-0B5C-66B7-644B-8656F3BD2BFC}"/>
              </a:ext>
            </a:extLst>
          </p:cNvPr>
          <p:cNvSpPr>
            <a:spLocks noGrp="1"/>
          </p:cNvSpPr>
          <p:nvPr>
            <p:ph type="sldNum" sz="quarter" idx="12"/>
          </p:nvPr>
        </p:nvSpPr>
        <p:spPr/>
        <p:txBody>
          <a:bodyPr/>
          <a:lstStyle/>
          <a:p>
            <a:fld id="{F9913601-2E22-4589-A394-4D3650FFD697}" type="slidenum">
              <a:rPr lang="en-US" smtClean="0">
                <a:solidFill>
                  <a:prstClr val="black"/>
                </a:solidFill>
              </a:rPr>
              <a:pPr/>
              <a:t>81</a:t>
            </a:fld>
            <a:endParaRPr lang="en-US" dirty="0">
              <a:solidFill>
                <a:prstClr val="black"/>
              </a:solidFill>
            </a:endParaRPr>
          </a:p>
        </p:txBody>
      </p:sp>
    </p:spTree>
    <p:extLst>
      <p:ext uri="{BB962C8B-B14F-4D97-AF65-F5344CB8AC3E}">
        <p14:creationId xmlns:p14="http://schemas.microsoft.com/office/powerpoint/2010/main" val="7293565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013DAD-F7CD-42AD-9BD1-D1960BABEAAE}"/>
              </a:ext>
            </a:extLst>
          </p:cNvPr>
          <p:cNvSpPr>
            <a:spLocks noGrp="1"/>
          </p:cNvSpPr>
          <p:nvPr>
            <p:ph type="title"/>
          </p:nvPr>
        </p:nvSpPr>
        <p:spPr/>
        <p:txBody>
          <a:bodyPr/>
          <a:lstStyle/>
          <a:p>
            <a:r>
              <a:rPr lang="en-US" dirty="0"/>
              <a:t>Introduction: COVID-19 Prediction</a:t>
            </a:r>
          </a:p>
        </p:txBody>
      </p:sp>
      <p:sp>
        <p:nvSpPr>
          <p:cNvPr id="3" name="Content Placeholder 2">
            <a:extLst>
              <a:ext uri="{FF2B5EF4-FFF2-40B4-BE49-F238E27FC236}">
                <a16:creationId xmlns:a16="http://schemas.microsoft.com/office/drawing/2014/main" id="{0767593E-4959-429D-9AD4-7FBD14AC545E}"/>
              </a:ext>
            </a:extLst>
          </p:cNvPr>
          <p:cNvSpPr>
            <a:spLocks noGrp="1"/>
          </p:cNvSpPr>
          <p:nvPr>
            <p:ph idx="1"/>
          </p:nvPr>
        </p:nvSpPr>
        <p:spPr/>
        <p:txBody>
          <a:bodyPr/>
          <a:lstStyle/>
          <a:p>
            <a:r>
              <a:rPr lang="en-US" dirty="0"/>
              <a:t>Accurately forecasting the progression of COVID-19 can help people monitor and take actions to combat it, e.g. “close border” , “physical distancing” policies.</a:t>
            </a:r>
          </a:p>
          <a:p>
            <a:endParaRPr lang="en-US" b="1" dirty="0"/>
          </a:p>
          <a:p>
            <a:r>
              <a:rPr lang="en-US" b="1" dirty="0"/>
              <a:t>Examples</a:t>
            </a:r>
          </a:p>
          <a:p>
            <a:pPr lvl="1"/>
            <a:r>
              <a:rPr lang="en-US" dirty="0"/>
              <a:t>Predict the daily cumulative confirmed cases/deaths for each state in the U.S. in the next week/month, etc. </a:t>
            </a:r>
          </a:p>
        </p:txBody>
      </p:sp>
      <p:sp>
        <p:nvSpPr>
          <p:cNvPr id="4" name="Slide Number Placeholder 3">
            <a:extLst>
              <a:ext uri="{FF2B5EF4-FFF2-40B4-BE49-F238E27FC236}">
                <a16:creationId xmlns:a16="http://schemas.microsoft.com/office/drawing/2014/main" id="{3F685143-9B84-41AE-8FFC-12D16452E50C}"/>
              </a:ext>
            </a:extLst>
          </p:cNvPr>
          <p:cNvSpPr>
            <a:spLocks noGrp="1"/>
          </p:cNvSpPr>
          <p:nvPr>
            <p:ph type="sldNum" sz="quarter" idx="12"/>
          </p:nvPr>
        </p:nvSpPr>
        <p:spPr/>
        <p:txBody>
          <a:bodyPr/>
          <a:lstStyle/>
          <a:p>
            <a:fld id="{F9913601-2E22-4589-A394-4D3650FFD697}" type="slidenum">
              <a:rPr lang="en-US" smtClean="0">
                <a:solidFill>
                  <a:prstClr val="black"/>
                </a:solidFill>
              </a:rPr>
              <a:pPr/>
              <a:t>9</a:t>
            </a:fld>
            <a:endParaRPr lang="en-US" dirty="0">
              <a:solidFill>
                <a:prstClr val="black"/>
              </a:solidFill>
            </a:endParaRPr>
          </a:p>
        </p:txBody>
      </p:sp>
    </p:spTree>
    <p:extLst>
      <p:ext uri="{BB962C8B-B14F-4D97-AF65-F5344CB8AC3E}">
        <p14:creationId xmlns:p14="http://schemas.microsoft.com/office/powerpoint/2010/main" val="230140445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SLIDO_APP_VERSION" val="1.5.0.0"/>
  <p:tag name="SLIDO_PRESENTATION_ID" val="00000000-0000-0000-0000-000000000000"/>
  <p:tag name="SLIDO_EVENT_UUID" val="631fe193-5053-4eed-aada-a391f002f4cd"/>
  <p:tag name="SLIDO_EVENT_SECTION_UUID" val="994fae7a-e7eb-496d-8b86-2c39ff7d934b"/>
</p:tagLst>
</file>

<file path=ppt/tags/tag10.xml><?xml version="1.0" encoding="utf-8"?>
<p:tagLst xmlns:a="http://schemas.openxmlformats.org/drawingml/2006/main" xmlns:r="http://schemas.openxmlformats.org/officeDocument/2006/relationships" xmlns:p="http://schemas.openxmlformats.org/presentationml/2006/main">
  <p:tag name="SLIDO_ELEMENT" val="logo"/>
</p:tagLst>
</file>

<file path=ppt/tags/tag11.xml><?xml version="1.0" encoding="utf-8"?>
<p:tagLst xmlns:a="http://schemas.openxmlformats.org/drawingml/2006/main" xmlns:r="http://schemas.openxmlformats.org/officeDocument/2006/relationships" xmlns:p="http://schemas.openxmlformats.org/presentationml/2006/main">
  <p:tag name="SLIDO_ELEMENT" val="interaction_image"/>
  <p:tag name="INTERACTION_TYPE" val="qa"/>
</p:tagLst>
</file>

<file path=ppt/tags/tag12.xml><?xml version="1.0" encoding="utf-8"?>
<p:tagLst xmlns:a="http://schemas.openxmlformats.org/drawingml/2006/main" xmlns:r="http://schemas.openxmlformats.org/officeDocument/2006/relationships" xmlns:p="http://schemas.openxmlformats.org/presentationml/2006/main">
  <p:tag name="SLIDO_ELEMENT" val="title"/>
</p:tagLst>
</file>

<file path=ppt/tags/tag13.xml><?xml version="1.0" encoding="utf-8"?>
<p:tagLst xmlns:a="http://schemas.openxmlformats.org/drawingml/2006/main" xmlns:r="http://schemas.openxmlformats.org/officeDocument/2006/relationships" xmlns:p="http://schemas.openxmlformats.org/presentationml/2006/main">
  <p:tag name="SLIDO_ELEMENT" val="reminder"/>
</p:tagLst>
</file>

<file path=ppt/tags/tag14.xml><?xml version="1.0" encoding="utf-8"?>
<p:tagLst xmlns:a="http://schemas.openxmlformats.org/drawingml/2006/main" xmlns:r="http://schemas.openxmlformats.org/officeDocument/2006/relationships" xmlns:p="http://schemas.openxmlformats.org/presentationml/2006/main">
  <p:tag name="SLIDO_ELEMENT" val="dotty"/>
</p:tagLst>
</file>

<file path=ppt/tags/tag15.xml><?xml version="1.0" encoding="utf-8"?>
<p:tagLst xmlns:a="http://schemas.openxmlformats.org/drawingml/2006/main" xmlns:r="http://schemas.openxmlformats.org/officeDocument/2006/relationships" xmlns:p="http://schemas.openxmlformats.org/presentationml/2006/main">
  <p:tag name="SLIDO_ELEMENT" val="footer"/>
</p:tagLst>
</file>

<file path=ppt/tags/tag16.xml><?xml version="1.0" encoding="utf-8"?>
<p:tagLst xmlns:a="http://schemas.openxmlformats.org/drawingml/2006/main" xmlns:r="http://schemas.openxmlformats.org/officeDocument/2006/relationships" xmlns:p="http://schemas.openxmlformats.org/presentationml/2006/main">
  <p:tag name="SLIDO_TYPE" val="SlidoQA"/>
</p:tagLst>
</file>

<file path=ppt/tags/tag17.xml><?xml version="1.0" encoding="utf-8"?>
<p:tagLst xmlns:a="http://schemas.openxmlformats.org/drawingml/2006/main" xmlns:r="http://schemas.openxmlformats.org/officeDocument/2006/relationships" xmlns:p="http://schemas.openxmlformats.org/presentationml/2006/main">
  <p:tag name="SLIDO_ELEMENT" val="logo"/>
</p:tagLst>
</file>

<file path=ppt/tags/tag18.xml><?xml version="1.0" encoding="utf-8"?>
<p:tagLst xmlns:a="http://schemas.openxmlformats.org/drawingml/2006/main" xmlns:r="http://schemas.openxmlformats.org/officeDocument/2006/relationships" xmlns:p="http://schemas.openxmlformats.org/presentationml/2006/main">
  <p:tag name="SLIDO_ELEMENT" val="interaction_image"/>
  <p:tag name="INTERACTION_TYPE" val="qa"/>
</p:tagLst>
</file>

<file path=ppt/tags/tag19.xml><?xml version="1.0" encoding="utf-8"?>
<p:tagLst xmlns:a="http://schemas.openxmlformats.org/drawingml/2006/main" xmlns:r="http://schemas.openxmlformats.org/officeDocument/2006/relationships" xmlns:p="http://schemas.openxmlformats.org/presentationml/2006/main">
  <p:tag name="SLIDO_ELEMENT" val="title"/>
</p:tagLst>
</file>

<file path=ppt/tags/tag2.xml><?xml version="1.0" encoding="utf-8"?>
<p:tagLst xmlns:a="http://schemas.openxmlformats.org/drawingml/2006/main" xmlns:r="http://schemas.openxmlformats.org/officeDocument/2006/relationships" xmlns:p="http://schemas.openxmlformats.org/presentationml/2006/main">
  <p:tag name="SLIDO_TYPE" val="SlidoQA"/>
</p:tagLst>
</file>

<file path=ppt/tags/tag20.xml><?xml version="1.0" encoding="utf-8"?>
<p:tagLst xmlns:a="http://schemas.openxmlformats.org/drawingml/2006/main" xmlns:r="http://schemas.openxmlformats.org/officeDocument/2006/relationships" xmlns:p="http://schemas.openxmlformats.org/presentationml/2006/main">
  <p:tag name="SLIDO_ELEMENT" val="reminder"/>
</p:tagLst>
</file>

<file path=ppt/tags/tag21.xml><?xml version="1.0" encoding="utf-8"?>
<p:tagLst xmlns:a="http://schemas.openxmlformats.org/drawingml/2006/main" xmlns:r="http://schemas.openxmlformats.org/officeDocument/2006/relationships" xmlns:p="http://schemas.openxmlformats.org/presentationml/2006/main">
  <p:tag name="SLIDO_ELEMENT" val="dotty"/>
</p:tagLst>
</file>

<file path=ppt/tags/tag22.xml><?xml version="1.0" encoding="utf-8"?>
<p:tagLst xmlns:a="http://schemas.openxmlformats.org/drawingml/2006/main" xmlns:r="http://schemas.openxmlformats.org/officeDocument/2006/relationships" xmlns:p="http://schemas.openxmlformats.org/presentationml/2006/main">
  <p:tag name="SLIDO_ELEMENT" val="footer"/>
</p:tagLst>
</file>

<file path=ppt/tags/tag3.xml><?xml version="1.0" encoding="utf-8"?>
<p:tagLst xmlns:a="http://schemas.openxmlformats.org/drawingml/2006/main" xmlns:r="http://schemas.openxmlformats.org/officeDocument/2006/relationships" xmlns:p="http://schemas.openxmlformats.org/presentationml/2006/main">
  <p:tag name="SLIDO_ELEMENT" val="logo"/>
</p:tagLst>
</file>

<file path=ppt/tags/tag4.xml><?xml version="1.0" encoding="utf-8"?>
<p:tagLst xmlns:a="http://schemas.openxmlformats.org/drawingml/2006/main" xmlns:r="http://schemas.openxmlformats.org/officeDocument/2006/relationships" xmlns:p="http://schemas.openxmlformats.org/presentationml/2006/main">
  <p:tag name="SLIDO_ELEMENT" val="interaction_image"/>
  <p:tag name="INTERACTION_TYPE" val="qa"/>
</p:tagLst>
</file>

<file path=ppt/tags/tag5.xml><?xml version="1.0" encoding="utf-8"?>
<p:tagLst xmlns:a="http://schemas.openxmlformats.org/drawingml/2006/main" xmlns:r="http://schemas.openxmlformats.org/officeDocument/2006/relationships" xmlns:p="http://schemas.openxmlformats.org/presentationml/2006/main">
  <p:tag name="SLIDO_ELEMENT" val="title"/>
</p:tagLst>
</file>

<file path=ppt/tags/tag6.xml><?xml version="1.0" encoding="utf-8"?>
<p:tagLst xmlns:a="http://schemas.openxmlformats.org/drawingml/2006/main" xmlns:r="http://schemas.openxmlformats.org/officeDocument/2006/relationships" xmlns:p="http://schemas.openxmlformats.org/presentationml/2006/main">
  <p:tag name="SLIDO_ELEMENT" val="reminder"/>
</p:tagLst>
</file>

<file path=ppt/tags/tag7.xml><?xml version="1.0" encoding="utf-8"?>
<p:tagLst xmlns:a="http://schemas.openxmlformats.org/drawingml/2006/main" xmlns:r="http://schemas.openxmlformats.org/officeDocument/2006/relationships" xmlns:p="http://schemas.openxmlformats.org/presentationml/2006/main">
  <p:tag name="SLIDO_ELEMENT" val="dotty"/>
</p:tagLst>
</file>

<file path=ppt/tags/tag8.xml><?xml version="1.0" encoding="utf-8"?>
<p:tagLst xmlns:a="http://schemas.openxmlformats.org/drawingml/2006/main" xmlns:r="http://schemas.openxmlformats.org/officeDocument/2006/relationships" xmlns:p="http://schemas.openxmlformats.org/presentationml/2006/main">
  <p:tag name="SLIDO_ELEMENT" val="footer"/>
</p:tagLst>
</file>

<file path=ppt/tags/tag9.xml><?xml version="1.0" encoding="utf-8"?>
<p:tagLst xmlns:a="http://schemas.openxmlformats.org/drawingml/2006/main" xmlns:r="http://schemas.openxmlformats.org/officeDocument/2006/relationships" xmlns:p="http://schemas.openxmlformats.org/presentationml/2006/main">
  <p:tag name="SLIDO_TYPE" val="SlidoQA"/>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larity">
  <a:themeElements>
    <a:clrScheme name="Civic">
      <a:dk1>
        <a:sysClr val="windowText" lastClr="000000"/>
      </a:dk1>
      <a:lt1>
        <a:sysClr val="window" lastClr="FFFFFF"/>
      </a:lt1>
      <a:dk2>
        <a:srgbClr val="646B86"/>
      </a:dk2>
      <a:lt2>
        <a:srgbClr val="C5D1D7"/>
      </a:lt2>
      <a:accent1>
        <a:srgbClr val="D16349"/>
      </a:accent1>
      <a:accent2>
        <a:srgbClr val="CCB400"/>
      </a:accent2>
      <a:accent3>
        <a:srgbClr val="8CADAE"/>
      </a:accent3>
      <a:accent4>
        <a:srgbClr val="8C7B70"/>
      </a:accent4>
      <a:accent5>
        <a:srgbClr val="8FB08C"/>
      </a:accent5>
      <a:accent6>
        <a:srgbClr val="D19049"/>
      </a:accent6>
      <a:hlink>
        <a:srgbClr val="00A3D6"/>
      </a:hlink>
      <a:folHlink>
        <a:srgbClr val="694F07"/>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objectDefaults/>
  <a:extraClrSchemeLst/>
  <a:extLst>
    <a:ext uri="{05A4C25C-085E-4340-85A3-A5531E510DB2}">
      <thm15:themeFamily xmlns:thm15="http://schemas.microsoft.com/office/thememl/2012/main" name="CS97-01-Introduction" id="{210B9B29-AB9E-924E-AA9B-7F128FAF3927}" vid="{09E1065D-8B0A-544C-A88A-6469C31CE4D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S97-01-Introduction" id="{210B9B29-AB9E-924E-AA9B-7F128FAF3927}" vid="{FC1876A6-0D24-3A4C-B189-6F22255D0B61}"/>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Yizhou_template</Template>
  <TotalTime>1470</TotalTime>
  <Words>4856</Words>
  <Application>Microsoft Macintosh PowerPoint</Application>
  <PresentationFormat>Widescreen</PresentationFormat>
  <Paragraphs>619</Paragraphs>
  <Slides>81</Slides>
  <Notes>21</Notes>
  <HiddenSlides>7</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81</vt:i4>
      </vt:variant>
    </vt:vector>
  </HeadingPairs>
  <TitlesOfParts>
    <vt:vector size="91" baseType="lpstr">
      <vt:lpstr>Aptos</vt:lpstr>
      <vt:lpstr>Arial</vt:lpstr>
      <vt:lpstr>Calibri</vt:lpstr>
      <vt:lpstr>Calibri Light</vt:lpstr>
      <vt:lpstr>Cambria Math</vt:lpstr>
      <vt:lpstr>Helvetica Neue</vt:lpstr>
      <vt:lpstr>Karla</vt:lpstr>
      <vt:lpstr>Tahoma</vt:lpstr>
      <vt:lpstr>Clarity</vt:lpstr>
      <vt:lpstr>Office Theme</vt:lpstr>
      <vt:lpstr>CS97: Introduction to Data Science</vt:lpstr>
      <vt:lpstr>How is everyone doing?</vt:lpstr>
      <vt:lpstr>Announcements</vt:lpstr>
      <vt:lpstr>Seminar: Automating Chip Designs and Quantum Computing </vt:lpstr>
      <vt:lpstr>Announcements</vt:lpstr>
      <vt:lpstr>So far</vt:lpstr>
      <vt:lpstr>Today’s Roadmap</vt:lpstr>
      <vt:lpstr>Introduction: COVID-19 Case Prediction</vt:lpstr>
      <vt:lpstr>Introduction: COVID-19 Prediction</vt:lpstr>
      <vt:lpstr>Introduction: COVID-19 Prediction</vt:lpstr>
      <vt:lpstr>Introduction: COVID-19 Prediction</vt:lpstr>
      <vt:lpstr>Introduction: COVID-19 Prediction</vt:lpstr>
      <vt:lpstr>Introduction: COVID-19 Prediction</vt:lpstr>
      <vt:lpstr>Roadmap</vt:lpstr>
      <vt:lpstr>Problem Definition</vt:lpstr>
      <vt:lpstr>Problem Definition</vt:lpstr>
      <vt:lpstr>Problem Definition</vt:lpstr>
      <vt:lpstr>Problem Definition</vt:lpstr>
      <vt:lpstr>Comparison with Regression</vt:lpstr>
      <vt:lpstr>Problem Definition</vt:lpstr>
      <vt:lpstr>Roadmap</vt:lpstr>
      <vt:lpstr>Data &amp; Visualization</vt:lpstr>
      <vt:lpstr>Data &amp; Visualization</vt:lpstr>
      <vt:lpstr>Data &amp; Visualization</vt:lpstr>
      <vt:lpstr>Data &amp; Visualization</vt:lpstr>
      <vt:lpstr>Data &amp; Visualization</vt:lpstr>
      <vt:lpstr>Data &amp; Visualization</vt:lpstr>
      <vt:lpstr>Data &amp; Visualization</vt:lpstr>
      <vt:lpstr>Data &amp; Visualization</vt:lpstr>
      <vt:lpstr>PowerPoint Presentation</vt:lpstr>
      <vt:lpstr>Roadmap</vt:lpstr>
      <vt:lpstr>Model Description</vt:lpstr>
      <vt:lpstr>General Assumption: Stationary</vt:lpstr>
      <vt:lpstr>General Assumption: Stationary</vt:lpstr>
      <vt:lpstr>General Assumption: Stationary</vt:lpstr>
      <vt:lpstr> Autoregressive Models (AR)</vt:lpstr>
      <vt:lpstr> Autoregressive Models (AR)</vt:lpstr>
      <vt:lpstr>Autoregressive Model in Picture </vt:lpstr>
      <vt:lpstr>Autoregressive Models (AR)</vt:lpstr>
      <vt:lpstr>Autoregressive Models (AR)</vt:lpstr>
      <vt:lpstr>Autoregressive Model Moving Average (ARMA)</vt:lpstr>
      <vt:lpstr>Autoregressive Model Moving Average (ARMA)</vt:lpstr>
      <vt:lpstr>Autoregressive Model Moving Average (ARMA)</vt:lpstr>
      <vt:lpstr>Autoregressive Model Moving Average (ARMA)</vt:lpstr>
      <vt:lpstr>PowerPoint Presentation</vt:lpstr>
      <vt:lpstr>Model Description</vt:lpstr>
      <vt:lpstr>Epidemic Model -SIR</vt:lpstr>
      <vt:lpstr>Epidemic Model -SIR</vt:lpstr>
      <vt:lpstr>Epidemic Model -SIR</vt:lpstr>
      <vt:lpstr>Epidemic Model -SIR</vt:lpstr>
      <vt:lpstr>Epidemic Model -SIR</vt:lpstr>
      <vt:lpstr>Epidemic Model -SIR</vt:lpstr>
      <vt:lpstr>Epidemic Model -SIR</vt:lpstr>
      <vt:lpstr>Epidemic Model -SIR</vt:lpstr>
      <vt:lpstr>Epidemic Model -SIR</vt:lpstr>
      <vt:lpstr>Epidemic Model -SIR</vt:lpstr>
      <vt:lpstr>SIR Variants</vt:lpstr>
      <vt:lpstr>PowerPoint Presentation</vt:lpstr>
      <vt:lpstr>*RNN for Time Series</vt:lpstr>
      <vt:lpstr>*RNN for Time Series</vt:lpstr>
      <vt:lpstr>Roadmap</vt:lpstr>
      <vt:lpstr>Visualization of Results</vt:lpstr>
      <vt:lpstr>Visualization of Results</vt:lpstr>
      <vt:lpstr>Roadmap</vt:lpstr>
      <vt:lpstr>Time Series Modeling in Financial Market </vt:lpstr>
      <vt:lpstr>Moreover, Big Data</vt:lpstr>
      <vt:lpstr>Financial Market Modeling Can be Difficult</vt:lpstr>
      <vt:lpstr>Financial Market Modeling Can be Difficult</vt:lpstr>
      <vt:lpstr>Financial Market Modeling Can be Difficult</vt:lpstr>
      <vt:lpstr>The “Random” Factor</vt:lpstr>
      <vt:lpstr>Return to “Regression”</vt:lpstr>
      <vt:lpstr>Return to “Regression”</vt:lpstr>
      <vt:lpstr>Return to “Regression”</vt:lpstr>
      <vt:lpstr>Return to “Regression”</vt:lpstr>
      <vt:lpstr>AR vs. Deep Learning</vt:lpstr>
      <vt:lpstr>Learning vs. Physics Law</vt:lpstr>
      <vt:lpstr>A short detour to COVID-19 Modeling</vt:lpstr>
      <vt:lpstr>Return to Financial Market </vt:lpstr>
      <vt:lpstr>From Epidemics to Financial Market </vt:lpstr>
      <vt:lpstr>Financial network and contagion </vt:lpstr>
      <vt:lpstr>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Shichang Zhang</dc:creator>
  <cp:lastModifiedBy>Shichang Zhang</cp:lastModifiedBy>
  <cp:revision>4</cp:revision>
  <dcterms:created xsi:type="dcterms:W3CDTF">2024-06-20T06:10:55Z</dcterms:created>
  <dcterms:modified xsi:type="dcterms:W3CDTF">2024-07-08T04:01:55Z</dcterms:modified>
</cp:coreProperties>
</file>